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61" r:id="rId4"/>
    <p:sldId id="262" r:id="rId5"/>
    <p:sldId id="268" r:id="rId6"/>
    <p:sldId id="273" r:id="rId7"/>
    <p:sldId id="260" r:id="rId8"/>
    <p:sldId id="270" r:id="rId9"/>
    <p:sldId id="275" r:id="rId10"/>
    <p:sldId id="276" r:id="rId11"/>
    <p:sldId id="277" r:id="rId12"/>
    <p:sldId id="278" r:id="rId13"/>
    <p:sldId id="279" r:id="rId14"/>
    <p:sldId id="280" r:id="rId15"/>
    <p:sldId id="282" r:id="rId16"/>
    <p:sldId id="284" r:id="rId17"/>
    <p:sldId id="285" r:id="rId18"/>
    <p:sldId id="286" r:id="rId19"/>
    <p:sldId id="287" r:id="rId20"/>
    <p:sldId id="281" r:id="rId21"/>
    <p:sldId id="288" r:id="rId22"/>
    <p:sldId id="283" r:id="rId23"/>
    <p:sldId id="274" r:id="rId24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EFA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 autoAdjust="0"/>
    <p:restoredTop sz="94715" autoAdjust="0"/>
  </p:normalViewPr>
  <p:slideViewPr>
    <p:cSldViewPr>
      <p:cViewPr>
        <p:scale>
          <a:sx n="48" d="100"/>
          <a:sy n="48" d="100"/>
        </p:scale>
        <p:origin x="102" y="52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2" Type="http://schemas.microsoft.com/office/2007/relationships/hdphoto" Target="../media/hdphoto4.wdp"/><Relationship Id="rId1" Type="http://schemas.openxmlformats.org/officeDocument/2006/relationships/image" Target="../media/image10.png"/></Relationships>
</file>

<file path=ppt/diagrams/_rels/drawing1.xml.rels><?xml version="1.0" encoding="UTF-8" standalone="yes"?>
<Relationships xmlns="http://schemas.openxmlformats.org/package/2006/relationships"><Relationship Id="rId2" Type="http://schemas.microsoft.com/office/2007/relationships/hdphoto" Target="../media/hdphoto4.wdp"/><Relationship Id="rId1" Type="http://schemas.openxmlformats.org/officeDocument/2006/relationships/image" Target="../media/image1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3A62DA5-AAA3-5A47-B807-746B037C38C9}" type="doc">
      <dgm:prSet loTypeId="urn:microsoft.com/office/officeart/2005/8/layout/radial2" loCatId="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DDC58AF7-0F9E-8749-A91E-85623A1E955C}">
      <dgm:prSet phldrT="[Text]" custT="1"/>
      <dgm:spPr/>
      <dgm:t>
        <a:bodyPr/>
        <a:lstStyle/>
        <a:p>
          <a:r>
            <a:rPr lang="en-US" sz="2999" kern="1200" spc="-59" dirty="0" smtClean="0">
              <a:solidFill>
                <a:schemeClr val="bg1"/>
              </a:solidFill>
              <a:latin typeface="HK Grotesk Light"/>
              <a:ea typeface="+mn-ea"/>
              <a:cs typeface="+mn-cs"/>
            </a:rPr>
            <a:t>SaaS</a:t>
          </a:r>
          <a:endParaRPr lang="en-US" sz="2999" kern="1200" spc="-59" dirty="0" smtClean="0">
            <a:solidFill>
              <a:schemeClr val="bg1"/>
            </a:solidFill>
            <a:latin typeface="HK Grotesk Light"/>
            <a:ea typeface="+mn-ea"/>
            <a:cs typeface="+mn-cs"/>
          </a:endParaRPr>
        </a:p>
      </dgm:t>
    </dgm:pt>
    <dgm:pt modelId="{28EF2F91-96EA-8042-A361-15E1C5C6397D}" type="parTrans" cxnId="{4AFFCAD5-7CC6-C149-BF0B-02254B6F202C}">
      <dgm:prSet/>
      <dgm:spPr/>
      <dgm:t>
        <a:bodyPr/>
        <a:lstStyle/>
        <a:p>
          <a:endParaRPr lang="en-US"/>
        </a:p>
      </dgm:t>
    </dgm:pt>
    <dgm:pt modelId="{A22861BB-DF18-6F47-8497-6FE02BFE1C97}" type="sibTrans" cxnId="{4AFFCAD5-7CC6-C149-BF0B-02254B6F202C}">
      <dgm:prSet/>
      <dgm:spPr/>
      <dgm:t>
        <a:bodyPr/>
        <a:lstStyle/>
        <a:p>
          <a:endParaRPr lang="en-US"/>
        </a:p>
      </dgm:t>
    </dgm:pt>
    <dgm:pt modelId="{BB00455C-4235-2746-86CA-BA2821FF6028}">
      <dgm:prSet phldrT="[Text]" custT="1"/>
      <dgm:spPr/>
      <dgm:t>
        <a:bodyPr/>
        <a:lstStyle/>
        <a:p>
          <a:r>
            <a:rPr lang="en-US" sz="2999" kern="1200" spc="-59" dirty="0" smtClean="0">
              <a:solidFill>
                <a:srgbClr val="6EFAE5"/>
              </a:solidFill>
              <a:latin typeface="HK Grotesk Light"/>
              <a:ea typeface="+mn-ea"/>
              <a:cs typeface="+mn-cs"/>
            </a:rPr>
            <a:t>Micro-service - subscriptions</a:t>
          </a:r>
          <a:endParaRPr lang="en-US" sz="2999" kern="1200" spc="-59" dirty="0">
            <a:solidFill>
              <a:srgbClr val="6EFAE5"/>
            </a:solidFill>
            <a:latin typeface="HK Grotesk Light"/>
            <a:ea typeface="+mn-ea"/>
            <a:cs typeface="+mn-cs"/>
          </a:endParaRPr>
        </a:p>
      </dgm:t>
    </dgm:pt>
    <dgm:pt modelId="{EAD0059D-E1FF-924D-8B04-F775C66DF895}" type="parTrans" cxnId="{8EF87352-07B5-8145-B354-76FB002B2AA4}">
      <dgm:prSet/>
      <dgm:spPr/>
      <dgm:t>
        <a:bodyPr/>
        <a:lstStyle/>
        <a:p>
          <a:endParaRPr lang="en-US"/>
        </a:p>
      </dgm:t>
    </dgm:pt>
    <dgm:pt modelId="{997377F9-05D1-4643-83D9-C09B27285300}" type="sibTrans" cxnId="{8EF87352-07B5-8145-B354-76FB002B2AA4}">
      <dgm:prSet/>
      <dgm:spPr/>
      <dgm:t>
        <a:bodyPr/>
        <a:lstStyle/>
        <a:p>
          <a:endParaRPr lang="en-US"/>
        </a:p>
      </dgm:t>
    </dgm:pt>
    <dgm:pt modelId="{A8409211-604F-D744-B788-059A931533E1}">
      <dgm:prSet phldrT="[Text]" custT="1"/>
      <dgm:spPr/>
      <dgm:t>
        <a:bodyPr/>
        <a:lstStyle/>
        <a:p>
          <a:r>
            <a:rPr lang="en-US" sz="2999" kern="1200" spc="-59" dirty="0" err="1" smtClean="0">
              <a:solidFill>
                <a:schemeClr val="bg1"/>
              </a:solidFill>
              <a:latin typeface="HK Grotesk Light"/>
              <a:ea typeface="+mn-ea"/>
              <a:cs typeface="+mn-cs"/>
            </a:rPr>
            <a:t>SaaP</a:t>
          </a:r>
          <a:endParaRPr lang="en-US" sz="2999" kern="1200" spc="-59" dirty="0">
            <a:solidFill>
              <a:schemeClr val="bg1"/>
            </a:solidFill>
            <a:latin typeface="HK Grotesk Light"/>
            <a:ea typeface="+mn-ea"/>
            <a:cs typeface="+mn-cs"/>
          </a:endParaRPr>
        </a:p>
      </dgm:t>
    </dgm:pt>
    <dgm:pt modelId="{8DEE19E9-E1AE-2242-A1E8-57118FB99F7F}" type="parTrans" cxnId="{DCC5CBE0-638E-5447-83D0-32852798EF56}">
      <dgm:prSet/>
      <dgm:spPr/>
      <dgm:t>
        <a:bodyPr/>
        <a:lstStyle/>
        <a:p>
          <a:endParaRPr lang="en-US"/>
        </a:p>
      </dgm:t>
    </dgm:pt>
    <dgm:pt modelId="{276DB1E0-B834-9347-BBB7-119D6409D256}" type="sibTrans" cxnId="{DCC5CBE0-638E-5447-83D0-32852798EF56}">
      <dgm:prSet/>
      <dgm:spPr/>
      <dgm:t>
        <a:bodyPr/>
        <a:lstStyle/>
        <a:p>
          <a:endParaRPr lang="en-US"/>
        </a:p>
      </dgm:t>
    </dgm:pt>
    <dgm:pt modelId="{FB365E60-1D44-E249-982F-545FFB13DA1F}">
      <dgm:prSet phldrT="[Text]" custT="1"/>
      <dgm:spPr/>
      <dgm:t>
        <a:bodyPr/>
        <a:lstStyle/>
        <a:p>
          <a:r>
            <a:rPr lang="en-US" sz="2999" kern="1200" spc="-59" dirty="0" smtClean="0">
              <a:solidFill>
                <a:srgbClr val="6EFAE5"/>
              </a:solidFill>
              <a:latin typeface="HK Grotesk Light"/>
              <a:ea typeface="+mn-ea"/>
              <a:cs typeface="+mn-cs"/>
            </a:rPr>
            <a:t>Standalone product – applicable to be integrated.</a:t>
          </a:r>
          <a:endParaRPr lang="en-US" sz="2999" kern="1200" spc="-59" dirty="0">
            <a:solidFill>
              <a:srgbClr val="6EFAE5"/>
            </a:solidFill>
            <a:latin typeface="HK Grotesk Light"/>
            <a:ea typeface="+mn-ea"/>
            <a:cs typeface="+mn-cs"/>
          </a:endParaRPr>
        </a:p>
      </dgm:t>
    </dgm:pt>
    <dgm:pt modelId="{0028A4AB-C949-9243-9D2F-47AC9E480CAF}" type="parTrans" cxnId="{FF27BF1C-EDFA-5343-A917-EA2E17FB86A2}">
      <dgm:prSet/>
      <dgm:spPr/>
      <dgm:t>
        <a:bodyPr/>
        <a:lstStyle/>
        <a:p>
          <a:endParaRPr lang="en-US"/>
        </a:p>
      </dgm:t>
    </dgm:pt>
    <dgm:pt modelId="{029E33BC-BE2E-D74C-97D5-8725774CF443}" type="sibTrans" cxnId="{FF27BF1C-EDFA-5343-A917-EA2E17FB86A2}">
      <dgm:prSet/>
      <dgm:spPr/>
      <dgm:t>
        <a:bodyPr/>
        <a:lstStyle/>
        <a:p>
          <a:endParaRPr lang="en-US"/>
        </a:p>
      </dgm:t>
    </dgm:pt>
    <dgm:pt modelId="{D359B66F-AAC9-044F-A7EC-2C8E667639DE}">
      <dgm:prSet phldrT="[Text]" custT="1"/>
      <dgm:spPr/>
      <dgm:t>
        <a:bodyPr/>
        <a:lstStyle/>
        <a:p>
          <a:r>
            <a:rPr lang="en-US" sz="2999" kern="1200" spc="-59" dirty="0" smtClean="0">
              <a:solidFill>
                <a:srgbClr val="6EFAE5"/>
              </a:solidFill>
              <a:latin typeface="HK Grotesk Light"/>
              <a:ea typeface="+mn-ea"/>
              <a:cs typeface="+mn-cs"/>
            </a:rPr>
            <a:t>perpetual license</a:t>
          </a:r>
          <a:endParaRPr lang="en-US" sz="2999" kern="1200" spc="-59" dirty="0">
            <a:solidFill>
              <a:srgbClr val="6EFAE5"/>
            </a:solidFill>
            <a:latin typeface="HK Grotesk Light"/>
            <a:ea typeface="+mn-ea"/>
            <a:cs typeface="+mn-cs"/>
          </a:endParaRPr>
        </a:p>
      </dgm:t>
    </dgm:pt>
    <dgm:pt modelId="{C1243D0F-6F6F-C542-8402-502A29814DC3}" type="parTrans" cxnId="{2BF5D3C7-555D-6F44-9DAD-D67760AAA626}">
      <dgm:prSet/>
      <dgm:spPr/>
      <dgm:t>
        <a:bodyPr/>
        <a:lstStyle/>
        <a:p>
          <a:endParaRPr lang="en-US"/>
        </a:p>
      </dgm:t>
    </dgm:pt>
    <dgm:pt modelId="{D2332F7F-CFA8-124E-B303-8562DE39CF0B}" type="sibTrans" cxnId="{2BF5D3C7-555D-6F44-9DAD-D67760AAA626}">
      <dgm:prSet/>
      <dgm:spPr/>
      <dgm:t>
        <a:bodyPr/>
        <a:lstStyle/>
        <a:p>
          <a:endParaRPr lang="en-US"/>
        </a:p>
      </dgm:t>
    </dgm:pt>
    <dgm:pt modelId="{C52DD165-3D4E-C741-9DBD-6769CD96E67F}">
      <dgm:prSet phldrT="[Text]" custT="1"/>
      <dgm:spPr/>
      <dgm:t>
        <a:bodyPr/>
        <a:lstStyle/>
        <a:p>
          <a:r>
            <a:rPr lang="en-US" sz="2400" kern="1200" spc="-59" dirty="0" smtClean="0">
              <a:solidFill>
                <a:schemeClr val="bg1"/>
              </a:solidFill>
              <a:latin typeface="HK Grotesk Light"/>
              <a:ea typeface="+mn-ea"/>
              <a:cs typeface="+mn-cs"/>
            </a:rPr>
            <a:t>Central </a:t>
          </a:r>
          <a:r>
            <a:rPr lang="en-US" sz="2400" kern="1200" spc="-59" dirty="0" err="1" smtClean="0">
              <a:solidFill>
                <a:schemeClr val="bg1"/>
              </a:solidFill>
              <a:latin typeface="HK Grotesk Light"/>
              <a:ea typeface="+mn-ea"/>
              <a:cs typeface="+mn-cs"/>
            </a:rPr>
            <a:t>SaaP</a:t>
          </a:r>
          <a:endParaRPr lang="en-US" sz="2400" kern="1200" spc="-59" dirty="0">
            <a:solidFill>
              <a:schemeClr val="bg1"/>
            </a:solidFill>
            <a:latin typeface="HK Grotesk Light"/>
            <a:ea typeface="+mn-ea"/>
            <a:cs typeface="+mn-cs"/>
          </a:endParaRPr>
        </a:p>
      </dgm:t>
    </dgm:pt>
    <dgm:pt modelId="{CFB41E91-7C6B-BF4E-8AAF-40FDB96CF302}" type="parTrans" cxnId="{43627766-9BB2-3144-897F-01D57C9CC0B8}">
      <dgm:prSet/>
      <dgm:spPr/>
      <dgm:t>
        <a:bodyPr/>
        <a:lstStyle/>
        <a:p>
          <a:endParaRPr lang="en-US"/>
        </a:p>
      </dgm:t>
    </dgm:pt>
    <dgm:pt modelId="{0047584E-FE1C-024A-9A93-FDBD561176FC}" type="sibTrans" cxnId="{43627766-9BB2-3144-897F-01D57C9CC0B8}">
      <dgm:prSet/>
      <dgm:spPr/>
      <dgm:t>
        <a:bodyPr/>
        <a:lstStyle/>
        <a:p>
          <a:endParaRPr lang="en-US"/>
        </a:p>
      </dgm:t>
    </dgm:pt>
    <dgm:pt modelId="{923A8177-DADA-466A-B463-FC12B1F9B7E5}">
      <dgm:prSet phldrT="[Text]" custT="1"/>
      <dgm:spPr/>
      <dgm:t>
        <a:bodyPr/>
        <a:lstStyle/>
        <a:p>
          <a:r>
            <a:rPr lang="en-US" sz="2400" kern="1200" spc="-59" dirty="0" smtClean="0">
              <a:solidFill>
                <a:schemeClr val="bg1"/>
              </a:solidFill>
              <a:latin typeface="HK Grotesk Light"/>
              <a:ea typeface="+mn-ea"/>
              <a:cs typeface="+mn-cs"/>
            </a:rPr>
            <a:t>Palestine Monetary Authority</a:t>
          </a:r>
          <a:endParaRPr lang="en-US" sz="2400" kern="1200" spc="-59" dirty="0">
            <a:solidFill>
              <a:schemeClr val="bg1"/>
            </a:solidFill>
            <a:latin typeface="HK Grotesk Light"/>
            <a:ea typeface="+mn-ea"/>
            <a:cs typeface="+mn-cs"/>
          </a:endParaRPr>
        </a:p>
      </dgm:t>
    </dgm:pt>
    <dgm:pt modelId="{331D5C08-9086-4B69-A5B6-E658566F7D13}" type="parTrans" cxnId="{3F4162AB-70DA-45D3-A635-CA2FFF043F9E}">
      <dgm:prSet/>
      <dgm:spPr/>
      <dgm:t>
        <a:bodyPr/>
        <a:lstStyle/>
        <a:p>
          <a:endParaRPr lang="en-US"/>
        </a:p>
      </dgm:t>
    </dgm:pt>
    <dgm:pt modelId="{3EFF9FE5-BEEB-4E18-A6A5-2D84B79BD675}" type="sibTrans" cxnId="{3F4162AB-70DA-45D3-A635-CA2FFF043F9E}">
      <dgm:prSet/>
      <dgm:spPr/>
      <dgm:t>
        <a:bodyPr/>
        <a:lstStyle/>
        <a:p>
          <a:endParaRPr lang="en-US"/>
        </a:p>
      </dgm:t>
    </dgm:pt>
    <dgm:pt modelId="{8F72F3C3-F3C7-C84D-8CBF-6E60B331A360}" type="pres">
      <dgm:prSet presAssocID="{C3A62DA5-AAA3-5A47-B807-746B037C38C9}" presName="composite" presStyleCnt="0">
        <dgm:presLayoutVars>
          <dgm:chMax val="5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B78CA46-4FC5-864C-8826-BA5B889686EF}" type="pres">
      <dgm:prSet presAssocID="{C3A62DA5-AAA3-5A47-B807-746B037C38C9}" presName="cycle" presStyleCnt="0"/>
      <dgm:spPr/>
    </dgm:pt>
    <dgm:pt modelId="{1E0D1DC1-C59E-FA4C-BE4C-CC66089744AD}" type="pres">
      <dgm:prSet presAssocID="{C3A62DA5-AAA3-5A47-B807-746B037C38C9}" presName="centerShape" presStyleCnt="0"/>
      <dgm:spPr/>
    </dgm:pt>
    <dgm:pt modelId="{2B7154A0-50CB-4D4A-85C2-054DC45E8037}" type="pres">
      <dgm:prSet presAssocID="{C3A62DA5-AAA3-5A47-B807-746B037C38C9}" presName="connSite" presStyleLbl="node1" presStyleIdx="0" presStyleCnt="4"/>
      <dgm:spPr/>
    </dgm:pt>
    <dgm:pt modelId="{5EE0186E-D6A5-F748-8BBE-8F8F722C15E7}" type="pres">
      <dgm:prSet presAssocID="{C3A62DA5-AAA3-5A47-B807-746B037C38C9}" presName="visible" presStyleLbl="node1" presStyleIdx="0" presStyleCnt="4"/>
      <dgm:spPr>
        <a:blipFill>
          <a:blip xmlns:r="http://schemas.openxmlformats.org/officeDocument/2006/relationships"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ackgroundRemoval t="10000" b="90000" l="13636" r="86364">
                        <a14:foregroundMark x1="38243" y1="24484" x2="38243" y2="24484"/>
                        <a14:foregroundMark x1="58108" y1="24041" x2="58108" y2="2404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000" r="-5000"/>
          </a:stretch>
        </a:blipFill>
      </dgm:spPr>
    </dgm:pt>
    <dgm:pt modelId="{AD3A2745-5A03-D647-8465-5CB9E74F9B7A}" type="pres">
      <dgm:prSet presAssocID="{28EF2F91-96EA-8042-A361-15E1C5C6397D}" presName="Name25" presStyleLbl="parChTrans1D1" presStyleIdx="0" presStyleCnt="3"/>
      <dgm:spPr/>
      <dgm:t>
        <a:bodyPr/>
        <a:lstStyle/>
        <a:p>
          <a:endParaRPr lang="en-US"/>
        </a:p>
      </dgm:t>
    </dgm:pt>
    <dgm:pt modelId="{8509C579-A85D-DA46-9A96-4C49A8568A93}" type="pres">
      <dgm:prSet presAssocID="{DDC58AF7-0F9E-8749-A91E-85623A1E955C}" presName="node" presStyleCnt="0"/>
      <dgm:spPr/>
    </dgm:pt>
    <dgm:pt modelId="{421CC371-FDD3-2146-A8F0-3521DEB4B620}" type="pres">
      <dgm:prSet presAssocID="{DDC58AF7-0F9E-8749-A91E-85623A1E955C}" presName="parentNode" presStyleLbl="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214B6B0-19A5-A249-BC81-0299BC7D94B2}" type="pres">
      <dgm:prSet presAssocID="{DDC58AF7-0F9E-8749-A91E-85623A1E955C}" presName="childNode" presStyleLbl="revTx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55035A0-92F0-8944-9B28-C092B0CD9992}" type="pres">
      <dgm:prSet presAssocID="{8DEE19E9-E1AE-2242-A1E8-57118FB99F7F}" presName="Name25" presStyleLbl="parChTrans1D1" presStyleIdx="1" presStyleCnt="3"/>
      <dgm:spPr/>
      <dgm:t>
        <a:bodyPr/>
        <a:lstStyle/>
        <a:p>
          <a:endParaRPr lang="en-US"/>
        </a:p>
      </dgm:t>
    </dgm:pt>
    <dgm:pt modelId="{2DABB1D7-F4A8-BB40-BA73-B635D8481B31}" type="pres">
      <dgm:prSet presAssocID="{A8409211-604F-D744-B788-059A931533E1}" presName="node" presStyleCnt="0"/>
      <dgm:spPr/>
    </dgm:pt>
    <dgm:pt modelId="{7FC767BB-3234-7641-9BE6-DBDB395D4D2D}" type="pres">
      <dgm:prSet presAssocID="{A8409211-604F-D744-B788-059A931533E1}" presName="parentNode" presStyleLbl="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3DA96EE-C520-0246-BA5D-DF868C05DFED}" type="pres">
      <dgm:prSet presAssocID="{A8409211-604F-D744-B788-059A931533E1}" presName="childNode" presStyleLbl="revTx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332767A-16E9-6347-99C2-F0A49CC1A7EA}" type="pres">
      <dgm:prSet presAssocID="{CFB41E91-7C6B-BF4E-8AAF-40FDB96CF302}" presName="Name25" presStyleLbl="parChTrans1D1" presStyleIdx="2" presStyleCnt="3"/>
      <dgm:spPr/>
      <dgm:t>
        <a:bodyPr/>
        <a:lstStyle/>
        <a:p>
          <a:endParaRPr lang="en-US"/>
        </a:p>
      </dgm:t>
    </dgm:pt>
    <dgm:pt modelId="{9152BD3D-738F-B043-9F54-229CBBEF93A7}" type="pres">
      <dgm:prSet presAssocID="{C52DD165-3D4E-C741-9DBD-6769CD96E67F}" presName="node" presStyleCnt="0"/>
      <dgm:spPr/>
    </dgm:pt>
    <dgm:pt modelId="{10938F29-9CBA-5C47-B185-9C541CADD88D}" type="pres">
      <dgm:prSet presAssocID="{C52DD165-3D4E-C741-9DBD-6769CD96E67F}" presName="parentNode" presStyleLbl="node1" presStyleIdx="3" presStyleCnt="4" custScaleX="79265" custScaleY="7456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1240AFB-A429-4148-B04A-CFC3F5C18E41}" type="pres">
      <dgm:prSet presAssocID="{C52DD165-3D4E-C741-9DBD-6769CD96E67F}" presName="childNode" presStyleLbl="revTx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EEC8444-0583-4EB6-96F3-AEE2D781CDE5}" type="presOf" srcId="{923A8177-DADA-466A-B463-FC12B1F9B7E5}" destId="{41240AFB-A429-4148-B04A-CFC3F5C18E41}" srcOrd="0" destOrd="0" presId="urn:microsoft.com/office/officeart/2005/8/layout/radial2"/>
    <dgm:cxn modelId="{4B907F97-D0E9-8B40-A4D6-A9AC94E8E3F7}" type="presOf" srcId="{8DEE19E9-E1AE-2242-A1E8-57118FB99F7F}" destId="{055035A0-92F0-8944-9B28-C092B0CD9992}" srcOrd="0" destOrd="0" presId="urn:microsoft.com/office/officeart/2005/8/layout/radial2"/>
    <dgm:cxn modelId="{DCC5CBE0-638E-5447-83D0-32852798EF56}" srcId="{C3A62DA5-AAA3-5A47-B807-746B037C38C9}" destId="{A8409211-604F-D744-B788-059A931533E1}" srcOrd="1" destOrd="0" parTransId="{8DEE19E9-E1AE-2242-A1E8-57118FB99F7F}" sibTransId="{276DB1E0-B834-9347-BBB7-119D6409D256}"/>
    <dgm:cxn modelId="{366BFDD8-6295-0845-82B0-4B33CD77DD18}" type="presOf" srcId="{DDC58AF7-0F9E-8749-A91E-85623A1E955C}" destId="{421CC371-FDD3-2146-A8F0-3521DEB4B620}" srcOrd="0" destOrd="0" presId="urn:microsoft.com/office/officeart/2005/8/layout/radial2"/>
    <dgm:cxn modelId="{8EF87352-07B5-8145-B354-76FB002B2AA4}" srcId="{DDC58AF7-0F9E-8749-A91E-85623A1E955C}" destId="{BB00455C-4235-2746-86CA-BA2821FF6028}" srcOrd="0" destOrd="0" parTransId="{EAD0059D-E1FF-924D-8B04-F775C66DF895}" sibTransId="{997377F9-05D1-4643-83D9-C09B27285300}"/>
    <dgm:cxn modelId="{3CD490EC-2C31-0844-9CD7-97CB9F357717}" type="presOf" srcId="{A8409211-604F-D744-B788-059A931533E1}" destId="{7FC767BB-3234-7641-9BE6-DBDB395D4D2D}" srcOrd="0" destOrd="0" presId="urn:microsoft.com/office/officeart/2005/8/layout/radial2"/>
    <dgm:cxn modelId="{43627766-9BB2-3144-897F-01D57C9CC0B8}" srcId="{C3A62DA5-AAA3-5A47-B807-746B037C38C9}" destId="{C52DD165-3D4E-C741-9DBD-6769CD96E67F}" srcOrd="2" destOrd="0" parTransId="{CFB41E91-7C6B-BF4E-8AAF-40FDB96CF302}" sibTransId="{0047584E-FE1C-024A-9A93-FDBD561176FC}"/>
    <dgm:cxn modelId="{59E0B8F9-F401-F046-9B6E-12FBAAF102FD}" type="presOf" srcId="{D359B66F-AAC9-044F-A7EC-2C8E667639DE}" destId="{83DA96EE-C520-0246-BA5D-DF868C05DFED}" srcOrd="0" destOrd="1" presId="urn:microsoft.com/office/officeart/2005/8/layout/radial2"/>
    <dgm:cxn modelId="{ED983859-08EA-114A-803F-087CA9CD3AC9}" type="presOf" srcId="{C52DD165-3D4E-C741-9DBD-6769CD96E67F}" destId="{10938F29-9CBA-5C47-B185-9C541CADD88D}" srcOrd="0" destOrd="0" presId="urn:microsoft.com/office/officeart/2005/8/layout/radial2"/>
    <dgm:cxn modelId="{4AFFCAD5-7CC6-C149-BF0B-02254B6F202C}" srcId="{C3A62DA5-AAA3-5A47-B807-746B037C38C9}" destId="{DDC58AF7-0F9E-8749-A91E-85623A1E955C}" srcOrd="0" destOrd="0" parTransId="{28EF2F91-96EA-8042-A361-15E1C5C6397D}" sibTransId="{A22861BB-DF18-6F47-8497-6FE02BFE1C97}"/>
    <dgm:cxn modelId="{BF01C42E-1080-2848-B197-166BCE6A1FBE}" type="presOf" srcId="{CFB41E91-7C6B-BF4E-8AAF-40FDB96CF302}" destId="{0332767A-16E9-6347-99C2-F0A49CC1A7EA}" srcOrd="0" destOrd="0" presId="urn:microsoft.com/office/officeart/2005/8/layout/radial2"/>
    <dgm:cxn modelId="{2BF5D3C7-555D-6F44-9DAD-D67760AAA626}" srcId="{A8409211-604F-D744-B788-059A931533E1}" destId="{D359B66F-AAC9-044F-A7EC-2C8E667639DE}" srcOrd="1" destOrd="0" parTransId="{C1243D0F-6F6F-C542-8402-502A29814DC3}" sibTransId="{D2332F7F-CFA8-124E-B303-8562DE39CF0B}"/>
    <dgm:cxn modelId="{BE0A93D1-2FA2-5847-BA38-4F8891EF5AC8}" type="presOf" srcId="{BB00455C-4235-2746-86CA-BA2821FF6028}" destId="{3214B6B0-19A5-A249-BC81-0299BC7D94B2}" srcOrd="0" destOrd="0" presId="urn:microsoft.com/office/officeart/2005/8/layout/radial2"/>
    <dgm:cxn modelId="{3F4162AB-70DA-45D3-A635-CA2FFF043F9E}" srcId="{C52DD165-3D4E-C741-9DBD-6769CD96E67F}" destId="{923A8177-DADA-466A-B463-FC12B1F9B7E5}" srcOrd="0" destOrd="0" parTransId="{331D5C08-9086-4B69-A5B6-E658566F7D13}" sibTransId="{3EFF9FE5-BEEB-4E18-A6A5-2D84B79BD675}"/>
    <dgm:cxn modelId="{94BA708A-6F73-9944-BC49-8EBD4F234883}" type="presOf" srcId="{C3A62DA5-AAA3-5A47-B807-746B037C38C9}" destId="{8F72F3C3-F3C7-C84D-8CBF-6E60B331A360}" srcOrd="0" destOrd="0" presId="urn:microsoft.com/office/officeart/2005/8/layout/radial2"/>
    <dgm:cxn modelId="{C2D0AC6E-B296-3D45-A98A-2400B7EA32C0}" type="presOf" srcId="{28EF2F91-96EA-8042-A361-15E1C5C6397D}" destId="{AD3A2745-5A03-D647-8465-5CB9E74F9B7A}" srcOrd="0" destOrd="0" presId="urn:microsoft.com/office/officeart/2005/8/layout/radial2"/>
    <dgm:cxn modelId="{42A5DAD2-B7B3-9D46-9F44-B6E7C9597E39}" type="presOf" srcId="{FB365E60-1D44-E249-982F-545FFB13DA1F}" destId="{83DA96EE-C520-0246-BA5D-DF868C05DFED}" srcOrd="0" destOrd="0" presId="urn:microsoft.com/office/officeart/2005/8/layout/radial2"/>
    <dgm:cxn modelId="{FF27BF1C-EDFA-5343-A917-EA2E17FB86A2}" srcId="{A8409211-604F-D744-B788-059A931533E1}" destId="{FB365E60-1D44-E249-982F-545FFB13DA1F}" srcOrd="0" destOrd="0" parTransId="{0028A4AB-C949-9243-9D2F-47AC9E480CAF}" sibTransId="{029E33BC-BE2E-D74C-97D5-8725774CF443}"/>
    <dgm:cxn modelId="{386636D5-932C-C744-880A-0DA78EB76ECC}" type="presParOf" srcId="{8F72F3C3-F3C7-C84D-8CBF-6E60B331A360}" destId="{1B78CA46-4FC5-864C-8826-BA5B889686EF}" srcOrd="0" destOrd="0" presId="urn:microsoft.com/office/officeart/2005/8/layout/radial2"/>
    <dgm:cxn modelId="{2367E997-293C-A943-884E-FF124DC5A2C7}" type="presParOf" srcId="{1B78CA46-4FC5-864C-8826-BA5B889686EF}" destId="{1E0D1DC1-C59E-FA4C-BE4C-CC66089744AD}" srcOrd="0" destOrd="0" presId="urn:microsoft.com/office/officeart/2005/8/layout/radial2"/>
    <dgm:cxn modelId="{52C2BC87-4989-FF47-A529-E939BFEED1CD}" type="presParOf" srcId="{1E0D1DC1-C59E-FA4C-BE4C-CC66089744AD}" destId="{2B7154A0-50CB-4D4A-85C2-054DC45E8037}" srcOrd="0" destOrd="0" presId="urn:microsoft.com/office/officeart/2005/8/layout/radial2"/>
    <dgm:cxn modelId="{C0C87326-9ED6-5540-87CB-94B557EF3E2A}" type="presParOf" srcId="{1E0D1DC1-C59E-FA4C-BE4C-CC66089744AD}" destId="{5EE0186E-D6A5-F748-8BBE-8F8F722C15E7}" srcOrd="1" destOrd="0" presId="urn:microsoft.com/office/officeart/2005/8/layout/radial2"/>
    <dgm:cxn modelId="{B03763C5-9A12-3F4B-BFFC-F87EAA012EC6}" type="presParOf" srcId="{1B78CA46-4FC5-864C-8826-BA5B889686EF}" destId="{AD3A2745-5A03-D647-8465-5CB9E74F9B7A}" srcOrd="1" destOrd="0" presId="urn:microsoft.com/office/officeart/2005/8/layout/radial2"/>
    <dgm:cxn modelId="{D8E20E9B-2DF4-9540-A9D4-2BF84ACE94A1}" type="presParOf" srcId="{1B78CA46-4FC5-864C-8826-BA5B889686EF}" destId="{8509C579-A85D-DA46-9A96-4C49A8568A93}" srcOrd="2" destOrd="0" presId="urn:microsoft.com/office/officeart/2005/8/layout/radial2"/>
    <dgm:cxn modelId="{A21A74DD-2045-0F46-8A4B-C13EE56D6122}" type="presParOf" srcId="{8509C579-A85D-DA46-9A96-4C49A8568A93}" destId="{421CC371-FDD3-2146-A8F0-3521DEB4B620}" srcOrd="0" destOrd="0" presId="urn:microsoft.com/office/officeart/2005/8/layout/radial2"/>
    <dgm:cxn modelId="{A77A8CE7-682D-B443-8374-EF8F1A335CDE}" type="presParOf" srcId="{8509C579-A85D-DA46-9A96-4C49A8568A93}" destId="{3214B6B0-19A5-A249-BC81-0299BC7D94B2}" srcOrd="1" destOrd="0" presId="urn:microsoft.com/office/officeart/2005/8/layout/radial2"/>
    <dgm:cxn modelId="{6BDEC6B7-418B-4645-855F-D0CF96F5726A}" type="presParOf" srcId="{1B78CA46-4FC5-864C-8826-BA5B889686EF}" destId="{055035A0-92F0-8944-9B28-C092B0CD9992}" srcOrd="3" destOrd="0" presId="urn:microsoft.com/office/officeart/2005/8/layout/radial2"/>
    <dgm:cxn modelId="{3F5AD74E-57FB-0A42-8B01-905C2F08B4CD}" type="presParOf" srcId="{1B78CA46-4FC5-864C-8826-BA5B889686EF}" destId="{2DABB1D7-F4A8-BB40-BA73-B635D8481B31}" srcOrd="4" destOrd="0" presId="urn:microsoft.com/office/officeart/2005/8/layout/radial2"/>
    <dgm:cxn modelId="{425AF8DF-0113-E840-B21C-9CB069AF99D0}" type="presParOf" srcId="{2DABB1D7-F4A8-BB40-BA73-B635D8481B31}" destId="{7FC767BB-3234-7641-9BE6-DBDB395D4D2D}" srcOrd="0" destOrd="0" presId="urn:microsoft.com/office/officeart/2005/8/layout/radial2"/>
    <dgm:cxn modelId="{1756233D-FAC0-5044-A0CB-C46CBE4161E3}" type="presParOf" srcId="{2DABB1D7-F4A8-BB40-BA73-B635D8481B31}" destId="{83DA96EE-C520-0246-BA5D-DF868C05DFED}" srcOrd="1" destOrd="0" presId="urn:microsoft.com/office/officeart/2005/8/layout/radial2"/>
    <dgm:cxn modelId="{649C21DA-63A6-4841-B837-EF3A68C1C92C}" type="presParOf" srcId="{1B78CA46-4FC5-864C-8826-BA5B889686EF}" destId="{0332767A-16E9-6347-99C2-F0A49CC1A7EA}" srcOrd="5" destOrd="0" presId="urn:microsoft.com/office/officeart/2005/8/layout/radial2"/>
    <dgm:cxn modelId="{D0AB8C5D-79BD-7F4F-AD6A-578B9C1A24CE}" type="presParOf" srcId="{1B78CA46-4FC5-864C-8826-BA5B889686EF}" destId="{9152BD3D-738F-B043-9F54-229CBBEF93A7}" srcOrd="6" destOrd="0" presId="urn:microsoft.com/office/officeart/2005/8/layout/radial2"/>
    <dgm:cxn modelId="{4418E777-4ABD-6845-AA48-F8A1CBE11E68}" type="presParOf" srcId="{9152BD3D-738F-B043-9F54-229CBBEF93A7}" destId="{10938F29-9CBA-5C47-B185-9C541CADD88D}" srcOrd="0" destOrd="0" presId="urn:microsoft.com/office/officeart/2005/8/layout/radial2"/>
    <dgm:cxn modelId="{99F299BC-A05F-744E-868E-70AF97719BFC}" type="presParOf" srcId="{9152BD3D-738F-B043-9F54-229CBBEF93A7}" destId="{41240AFB-A429-4148-B04A-CFC3F5C18E41}" srcOrd="1" destOrd="0" presId="urn:microsoft.com/office/officeart/2005/8/layout/radial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332767A-16E9-6347-99C2-F0A49CC1A7EA}">
      <dsp:nvSpPr>
        <dsp:cNvPr id="0" name=""/>
        <dsp:cNvSpPr/>
      </dsp:nvSpPr>
      <dsp:spPr>
        <a:xfrm rot="2528755">
          <a:off x="3821588" y="5945971"/>
          <a:ext cx="1564179" cy="57656"/>
        </a:xfrm>
        <a:custGeom>
          <a:avLst/>
          <a:gdLst/>
          <a:ahLst/>
          <a:cxnLst/>
          <a:rect l="0" t="0" r="0" b="0"/>
          <a:pathLst>
            <a:path>
              <a:moveTo>
                <a:pt x="0" y="28828"/>
              </a:moveTo>
              <a:lnTo>
                <a:pt x="1564179" y="28828"/>
              </a:lnTo>
            </a:path>
          </a:pathLst>
        </a:custGeom>
        <a:noFill/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55035A0-92F0-8944-9B28-C092B0CD9992}">
      <dsp:nvSpPr>
        <dsp:cNvPr id="0" name=""/>
        <dsp:cNvSpPr/>
      </dsp:nvSpPr>
      <dsp:spPr>
        <a:xfrm>
          <a:off x="4023806" y="4184149"/>
          <a:ext cx="1371659" cy="57656"/>
        </a:xfrm>
        <a:custGeom>
          <a:avLst/>
          <a:gdLst/>
          <a:ahLst/>
          <a:cxnLst/>
          <a:rect l="0" t="0" r="0" b="0"/>
          <a:pathLst>
            <a:path>
              <a:moveTo>
                <a:pt x="0" y="28828"/>
              </a:moveTo>
              <a:lnTo>
                <a:pt x="1371659" y="28828"/>
              </a:lnTo>
            </a:path>
          </a:pathLst>
        </a:custGeom>
        <a:noFill/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D3A2745-5A03-D647-8465-5CB9E74F9B7A}">
      <dsp:nvSpPr>
        <dsp:cNvPr id="0" name=""/>
        <dsp:cNvSpPr/>
      </dsp:nvSpPr>
      <dsp:spPr>
        <a:xfrm rot="19038400">
          <a:off x="3860267" y="2504715"/>
          <a:ext cx="1234223" cy="57656"/>
        </a:xfrm>
        <a:custGeom>
          <a:avLst/>
          <a:gdLst/>
          <a:ahLst/>
          <a:cxnLst/>
          <a:rect l="0" t="0" r="0" b="0"/>
          <a:pathLst>
            <a:path>
              <a:moveTo>
                <a:pt x="0" y="28828"/>
              </a:moveTo>
              <a:lnTo>
                <a:pt x="1234223" y="28828"/>
              </a:lnTo>
            </a:path>
          </a:pathLst>
        </a:custGeom>
        <a:noFill/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EE0186E-D6A5-F748-8BBE-8F8F722C15E7}">
      <dsp:nvSpPr>
        <dsp:cNvPr id="0" name=""/>
        <dsp:cNvSpPr/>
      </dsp:nvSpPr>
      <dsp:spPr>
        <a:xfrm>
          <a:off x="704343" y="2260352"/>
          <a:ext cx="3905250" cy="3905250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ackgroundRemoval t="10000" b="90000" l="13636" r="86364">
                        <a14:foregroundMark x1="38243" y1="24484" x2="38243" y2="24484"/>
                        <a14:foregroundMark x1="58108" y1="24041" x2="58108" y2="2404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000" r="-5000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21CC371-FDD3-2146-A8F0-3521DEB4B620}">
      <dsp:nvSpPr>
        <dsp:cNvPr id="0" name=""/>
        <dsp:cNvSpPr/>
      </dsp:nvSpPr>
      <dsp:spPr>
        <a:xfrm>
          <a:off x="4620477" y="149106"/>
          <a:ext cx="2343150" cy="2343150"/>
        </a:xfrm>
        <a:prstGeom prst="ellipse">
          <a:avLst/>
        </a:prstGeom>
        <a:gradFill rotWithShape="0">
          <a:gsLst>
            <a:gs pos="0">
              <a:schemeClr val="accent5">
                <a:hueOff val="-3311292"/>
                <a:satOff val="13270"/>
                <a:lumOff val="2876"/>
                <a:alphaOff val="0"/>
                <a:shade val="51000"/>
                <a:satMod val="130000"/>
              </a:schemeClr>
            </a:gs>
            <a:gs pos="80000">
              <a:schemeClr val="accent5">
                <a:hueOff val="-3311292"/>
                <a:satOff val="13270"/>
                <a:lumOff val="2876"/>
                <a:alphaOff val="0"/>
                <a:shade val="93000"/>
                <a:satMod val="130000"/>
              </a:schemeClr>
            </a:gs>
            <a:gs pos="100000">
              <a:schemeClr val="accent5">
                <a:hueOff val="-3311292"/>
                <a:satOff val="13270"/>
                <a:lumOff val="2876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133305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99" kern="1200" spc="-59" dirty="0" smtClean="0">
              <a:solidFill>
                <a:schemeClr val="bg1"/>
              </a:solidFill>
              <a:latin typeface="HK Grotesk Light"/>
              <a:ea typeface="+mn-ea"/>
              <a:cs typeface="+mn-cs"/>
            </a:rPr>
            <a:t>SaaS</a:t>
          </a:r>
          <a:endParaRPr lang="en-US" sz="2999" kern="1200" spc="-59" dirty="0" smtClean="0">
            <a:solidFill>
              <a:schemeClr val="bg1"/>
            </a:solidFill>
            <a:latin typeface="HK Grotesk Light"/>
            <a:ea typeface="+mn-ea"/>
            <a:cs typeface="+mn-cs"/>
          </a:endParaRPr>
        </a:p>
      </dsp:txBody>
      <dsp:txXfrm>
        <a:off x="4963623" y="492252"/>
        <a:ext cx="1656858" cy="1656858"/>
      </dsp:txXfrm>
    </dsp:sp>
    <dsp:sp modelId="{3214B6B0-19A5-A249-BC81-0299BC7D94B2}">
      <dsp:nvSpPr>
        <dsp:cNvPr id="0" name=""/>
        <dsp:cNvSpPr/>
      </dsp:nvSpPr>
      <dsp:spPr>
        <a:xfrm>
          <a:off x="7197942" y="149106"/>
          <a:ext cx="3514725" cy="23431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285750" lvl="1" indent="-285750" algn="l" defTabSz="133305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999" kern="1200" spc="-59" dirty="0" smtClean="0">
              <a:solidFill>
                <a:srgbClr val="6EFAE5"/>
              </a:solidFill>
              <a:latin typeface="HK Grotesk Light"/>
              <a:ea typeface="+mn-ea"/>
              <a:cs typeface="+mn-cs"/>
            </a:rPr>
            <a:t>Micro-service - subscriptions</a:t>
          </a:r>
          <a:endParaRPr lang="en-US" sz="2999" kern="1200" spc="-59" dirty="0">
            <a:solidFill>
              <a:srgbClr val="6EFAE5"/>
            </a:solidFill>
            <a:latin typeface="HK Grotesk Light"/>
            <a:ea typeface="+mn-ea"/>
            <a:cs typeface="+mn-cs"/>
          </a:endParaRPr>
        </a:p>
      </dsp:txBody>
      <dsp:txXfrm>
        <a:off x="7197942" y="149106"/>
        <a:ext cx="3514725" cy="2343150"/>
      </dsp:txXfrm>
    </dsp:sp>
    <dsp:sp modelId="{7FC767BB-3234-7641-9BE6-DBDB395D4D2D}">
      <dsp:nvSpPr>
        <dsp:cNvPr id="0" name=""/>
        <dsp:cNvSpPr/>
      </dsp:nvSpPr>
      <dsp:spPr>
        <a:xfrm>
          <a:off x="5395466" y="3041402"/>
          <a:ext cx="2343150" cy="2343150"/>
        </a:xfrm>
        <a:prstGeom prst="ellipse">
          <a:avLst/>
        </a:prstGeom>
        <a:gradFill rotWithShape="0">
          <a:gsLst>
            <a:gs pos="0">
              <a:schemeClr val="accent5">
                <a:hueOff val="-6622584"/>
                <a:satOff val="26541"/>
                <a:lumOff val="5752"/>
                <a:alphaOff val="0"/>
                <a:shade val="51000"/>
                <a:satMod val="130000"/>
              </a:schemeClr>
            </a:gs>
            <a:gs pos="80000">
              <a:schemeClr val="accent5">
                <a:hueOff val="-6622584"/>
                <a:satOff val="26541"/>
                <a:lumOff val="5752"/>
                <a:alphaOff val="0"/>
                <a:shade val="93000"/>
                <a:satMod val="130000"/>
              </a:schemeClr>
            </a:gs>
            <a:gs pos="100000">
              <a:schemeClr val="accent5">
                <a:hueOff val="-6622584"/>
                <a:satOff val="26541"/>
                <a:lumOff val="5752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133305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99" kern="1200" spc="-59" dirty="0" err="1" smtClean="0">
              <a:solidFill>
                <a:schemeClr val="bg1"/>
              </a:solidFill>
              <a:latin typeface="HK Grotesk Light"/>
              <a:ea typeface="+mn-ea"/>
              <a:cs typeface="+mn-cs"/>
            </a:rPr>
            <a:t>SaaP</a:t>
          </a:r>
          <a:endParaRPr lang="en-US" sz="2999" kern="1200" spc="-59" dirty="0">
            <a:solidFill>
              <a:schemeClr val="bg1"/>
            </a:solidFill>
            <a:latin typeface="HK Grotesk Light"/>
            <a:ea typeface="+mn-ea"/>
            <a:cs typeface="+mn-cs"/>
          </a:endParaRPr>
        </a:p>
      </dsp:txBody>
      <dsp:txXfrm>
        <a:off x="5738612" y="3384548"/>
        <a:ext cx="1656858" cy="1656858"/>
      </dsp:txXfrm>
    </dsp:sp>
    <dsp:sp modelId="{83DA96EE-C520-0246-BA5D-DF868C05DFED}">
      <dsp:nvSpPr>
        <dsp:cNvPr id="0" name=""/>
        <dsp:cNvSpPr/>
      </dsp:nvSpPr>
      <dsp:spPr>
        <a:xfrm>
          <a:off x="7972931" y="3041402"/>
          <a:ext cx="3514725" cy="23431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285750" lvl="1" indent="-285750" algn="l" defTabSz="133305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999" kern="1200" spc="-59" dirty="0" smtClean="0">
              <a:solidFill>
                <a:srgbClr val="6EFAE5"/>
              </a:solidFill>
              <a:latin typeface="HK Grotesk Light"/>
              <a:ea typeface="+mn-ea"/>
              <a:cs typeface="+mn-cs"/>
            </a:rPr>
            <a:t>Standalone product – applicable to be integrated.</a:t>
          </a:r>
          <a:endParaRPr lang="en-US" sz="2999" kern="1200" spc="-59" dirty="0">
            <a:solidFill>
              <a:srgbClr val="6EFAE5"/>
            </a:solidFill>
            <a:latin typeface="HK Grotesk Light"/>
            <a:ea typeface="+mn-ea"/>
            <a:cs typeface="+mn-cs"/>
          </a:endParaRPr>
        </a:p>
        <a:p>
          <a:pPr marL="285750" lvl="1" indent="-285750" algn="l" defTabSz="133305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999" kern="1200" spc="-59" dirty="0" smtClean="0">
              <a:solidFill>
                <a:srgbClr val="6EFAE5"/>
              </a:solidFill>
              <a:latin typeface="HK Grotesk Light"/>
              <a:ea typeface="+mn-ea"/>
              <a:cs typeface="+mn-cs"/>
            </a:rPr>
            <a:t>perpetual license</a:t>
          </a:r>
          <a:endParaRPr lang="en-US" sz="2999" kern="1200" spc="-59" dirty="0">
            <a:solidFill>
              <a:srgbClr val="6EFAE5"/>
            </a:solidFill>
            <a:latin typeface="HK Grotesk Light"/>
            <a:ea typeface="+mn-ea"/>
            <a:cs typeface="+mn-cs"/>
          </a:endParaRPr>
        </a:p>
      </dsp:txBody>
      <dsp:txXfrm>
        <a:off x="7972931" y="3041402"/>
        <a:ext cx="3514725" cy="2343150"/>
      </dsp:txXfrm>
    </dsp:sp>
    <dsp:sp modelId="{10938F29-9CBA-5C47-B185-9C541CADD88D}">
      <dsp:nvSpPr>
        <dsp:cNvPr id="0" name=""/>
        <dsp:cNvSpPr/>
      </dsp:nvSpPr>
      <dsp:spPr>
        <a:xfrm>
          <a:off x="4924135" y="6231653"/>
          <a:ext cx="1857297" cy="1747240"/>
        </a:xfrm>
        <a:prstGeom prst="ellipse">
          <a:avLst/>
        </a:prstGeom>
        <a:gradFill rotWithShape="0">
          <a:gsLst>
            <a:gs pos="0">
              <a:schemeClr val="accent5">
                <a:hueOff val="-9933876"/>
                <a:satOff val="39811"/>
                <a:lumOff val="8628"/>
                <a:alphaOff val="0"/>
                <a:shade val="51000"/>
                <a:satMod val="130000"/>
              </a:schemeClr>
            </a:gs>
            <a:gs pos="80000">
              <a:schemeClr val="accent5">
                <a:hueOff val="-9933876"/>
                <a:satOff val="39811"/>
                <a:lumOff val="8628"/>
                <a:alphaOff val="0"/>
                <a:shade val="93000"/>
                <a:satMod val="130000"/>
              </a:schemeClr>
            </a:gs>
            <a:gs pos="100000">
              <a:schemeClr val="accent5">
                <a:hueOff val="-9933876"/>
                <a:satOff val="39811"/>
                <a:lumOff val="8628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spc="-59" dirty="0" smtClean="0">
              <a:solidFill>
                <a:schemeClr val="bg1"/>
              </a:solidFill>
              <a:latin typeface="HK Grotesk Light"/>
              <a:ea typeface="+mn-ea"/>
              <a:cs typeface="+mn-cs"/>
            </a:rPr>
            <a:t>Central </a:t>
          </a:r>
          <a:r>
            <a:rPr lang="en-US" sz="2400" kern="1200" spc="-59" dirty="0" err="1" smtClean="0">
              <a:solidFill>
                <a:schemeClr val="bg1"/>
              </a:solidFill>
              <a:latin typeface="HK Grotesk Light"/>
              <a:ea typeface="+mn-ea"/>
              <a:cs typeface="+mn-cs"/>
            </a:rPr>
            <a:t>SaaP</a:t>
          </a:r>
          <a:endParaRPr lang="en-US" sz="2400" kern="1200" spc="-59" dirty="0">
            <a:solidFill>
              <a:schemeClr val="bg1"/>
            </a:solidFill>
            <a:latin typeface="HK Grotesk Light"/>
            <a:ea typeface="+mn-ea"/>
            <a:cs typeface="+mn-cs"/>
          </a:endParaRPr>
        </a:p>
      </dsp:txBody>
      <dsp:txXfrm>
        <a:off x="5196130" y="6487530"/>
        <a:ext cx="1313307" cy="1235486"/>
      </dsp:txXfrm>
    </dsp:sp>
    <dsp:sp modelId="{41240AFB-A429-4148-B04A-CFC3F5C18E41}">
      <dsp:nvSpPr>
        <dsp:cNvPr id="0" name=""/>
        <dsp:cNvSpPr/>
      </dsp:nvSpPr>
      <dsp:spPr>
        <a:xfrm>
          <a:off x="7623063" y="6231653"/>
          <a:ext cx="2785946" cy="17472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spc="-59" dirty="0" smtClean="0">
              <a:solidFill>
                <a:schemeClr val="bg1"/>
              </a:solidFill>
              <a:latin typeface="HK Grotesk Light"/>
              <a:ea typeface="+mn-ea"/>
              <a:cs typeface="+mn-cs"/>
            </a:rPr>
            <a:t>Palestine Monetary Authority</a:t>
          </a:r>
          <a:endParaRPr lang="en-US" sz="2400" kern="1200" spc="-59" dirty="0">
            <a:solidFill>
              <a:schemeClr val="bg1"/>
            </a:solidFill>
            <a:latin typeface="HK Grotesk Light"/>
            <a:ea typeface="+mn-ea"/>
            <a:cs typeface="+mn-cs"/>
          </a:endParaRPr>
        </a:p>
      </dsp:txBody>
      <dsp:txXfrm>
        <a:off x="7623063" y="6231653"/>
        <a:ext cx="2785946" cy="174724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2">
  <dgm:title val=""/>
  <dgm:desc val=""/>
  <dgm:catLst>
    <dgm:cat type="relationship" pri="20000"/>
    <dgm:cat type="conver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cycle" refType="w"/>
      <dgm:constr type="h" for="ch" forName="cycle" refType="h"/>
    </dgm:constrLst>
    <dgm:ruleLst/>
    <dgm:layoutNode name="cycle">
      <dgm:choose name="Name0">
        <dgm:if name="Name1" func="var" arg="dir" op="equ" val="norm">
          <dgm:choose name="Name2">
            <dgm:if name="Name3" axis="ch" ptType="node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if name="Name4" axis="ch" ptType="node" func="cnt" op="equ" val="2">
              <dgm:alg type="cycle">
                <dgm:param type="stAng" val="70"/>
                <dgm:param type="spanAng" val="40"/>
                <dgm:param type="ctrShpMap" val="fNode"/>
              </dgm:alg>
            </dgm:if>
            <dgm:if name="Name5" axis="ch" ptType="node" func="cnt" op="equ" val="3">
              <dgm:alg type="cycle">
                <dgm:param type="stAng" val="60"/>
                <dgm:param type="spanAng" val="60"/>
                <dgm:param type="ctrShpMap" val="fNode"/>
              </dgm:alg>
            </dgm:if>
            <dgm:else name="Name6">
              <dgm:alg type="cycle">
                <dgm:param type="stAng" val="45"/>
                <dgm:param type="spanAng" val="90"/>
                <dgm:param type="ctrShpMap" val="fNode"/>
              </dgm:alg>
            </dgm:else>
          </dgm:choose>
        </dgm:if>
        <dgm:else name="Name7">
          <dgm:choose name="Name8">
            <dgm:if name="Name9" axis="ch" ptType="node" func="cnt" op="lte" val="1">
              <dgm:alg type="cycle">
                <dgm:param type="stAng" val="-90"/>
                <dgm:param type="spanAng" val="-360"/>
                <dgm:param type="ctrShpMap" val="fNode"/>
              </dgm:alg>
            </dgm:if>
            <dgm:if name="Name10" axis="ch" ptType="node" func="cnt" op="equ" val="2">
              <dgm:alg type="cycle">
                <dgm:param type="stAng" val="-70"/>
                <dgm:param type="spanAng" val="-40"/>
                <dgm:param type="ctrShpMap" val="fNode"/>
              </dgm:alg>
            </dgm:if>
            <dgm:if name="Name11" axis="ch" ptType="node" func="cnt" op="equ" val="3">
              <dgm:alg type="cycle">
                <dgm:param type="stAng" val="-60"/>
                <dgm:param type="spanAng" val="-60"/>
                <dgm:param type="ctrShpMap" val="fNode"/>
              </dgm:alg>
            </dgm:if>
            <dgm:else name="Name12">
              <dgm:alg type="cycle">
                <dgm:param type="stAng" val="-45"/>
                <dgm:param type="spanAng" val="-90"/>
                <dgm:param type="ctrShpMap" val="fNode"/>
              </dgm:alg>
            </dgm:else>
          </dgm:choose>
        </dgm:else>
      </dgm:choose>
      <dgm:shape xmlns:r="http://schemas.openxmlformats.org/officeDocument/2006/relationships" r:blip="">
        <dgm:adjLst/>
      </dgm:shape>
      <dgm:presOf/>
      <dgm:constrLst>
        <dgm:constr type="sp" val="20"/>
        <dgm:constr type="w" for="ch" forName="centerShape" refType="w"/>
        <dgm:constr type="w" for="ch" forName="node" refType="w" refFor="ch" refForName="centerShape" fact="1.5"/>
        <dgm:constr type="sibSp" refType="w" refFor="ch" refForName="centerShape" op="equ" fact="0.08"/>
        <dgm:constr type="primFontSz" for="des" forName="parentNode" op="equ" val="65"/>
        <dgm:constr type="secFontSz" for="des" forName="childNode" op="equ" val="65"/>
      </dgm:constrLst>
      <dgm:ruleLst/>
      <dgm:choose name="Name13">
        <dgm:if name="Name14" axis="ch" ptType="node" hideLastTrans="0" func="cnt" op="gte" val="1">
          <dgm:layoutNode name="centerShape" styleLbl="node0">
            <dgm:alg type="composite"/>
            <dgm:shape xmlns:r="http://schemas.openxmlformats.org/officeDocument/2006/relationships" r:blip="">
              <dgm:adjLst/>
            </dgm:shape>
            <dgm:presOf axis="ch" ptType="node" cnt="1"/>
            <dgm:constrLst>
              <dgm:constr type="w" for="ch" forName="connSite" refType="w" fact="0.7"/>
              <dgm:constr type="h" for="ch" forName="connSite" refType="w" fact="0.7"/>
              <dgm:constr type="ctrX" for="ch" forName="connSite" refType="w" fact="0.5"/>
              <dgm:constr type="ctrY" for="ch" forName="connSite" refType="h" fact="0.5"/>
              <dgm:constr type="w" for="ch" forName="visible" refType="w"/>
              <dgm:constr type="h" for="ch" forName="visible" refType="w"/>
              <dgm:constr type="ctrX" for="ch" forName="visible" refType="w" fact="0.5"/>
              <dgm:constr type="ctrY" for="ch" forName="visible" refType="h" fact="0.5"/>
            </dgm:constrLst>
            <dgm:ruleLst/>
            <dgm:layoutNode name="connSite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visible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</dgm:layoutNode>
        </dgm:if>
        <dgm:else name="Name15"/>
      </dgm:choose>
      <dgm:forEach name="Name16" axis="ch">
        <dgm:forEach name="Name17" axis="self" ptType="node">
          <dgm:layoutNode name="node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func="var" arg="dir" op="equ" val="norm">
                <dgm:constrLst>
                  <dgm:constr type="t" for="ch" forName="parentNode"/>
                  <dgm:constr type="l" for="ch" forName="parentNode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 refType="w" refFor="ch" refForName="parentNode" op="equ" fact="1.1"/>
                  <dgm:constr type="w" for="ch" forName="childNode" refType="w" fact="0.6"/>
                  <dgm:constr type="h" for="ch" forName="childNode" refType="h" refFor="ch" refForName="parentNode"/>
                </dgm:constrLst>
              </dgm:if>
              <dgm:else name="Name20">
                <dgm:constrLst>
                  <dgm:constr type="t" for="ch" forName="parentNode"/>
                  <dgm:constr type="r" for="ch" forName="parentNode" refType="w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/>
                  <dgm:constr type="w" for="ch" forName="childNode" refType="w" fact="0.6"/>
                  <dgm:constr type="h" for="ch" forName="childNode" refType="h" refFor="ch" refForName="parentNode"/>
                </dgm:constrLst>
              </dgm:else>
            </dgm:choose>
            <dgm:ruleLst/>
            <dgm:layoutNode name="parentNode" styleLbl="node1">
              <dgm:varLst>
                <dgm:chMax val="1"/>
                <dgm:bulletEnabled val="1"/>
              </dgm:varLst>
              <dgm:alg type="tx"/>
              <dgm:shape xmlns:r="http://schemas.openxmlformats.org/officeDocument/2006/relationships" type="ellipse" r:blip="">
                <dgm:adjLst/>
              </dgm:shape>
              <dgm:presOf axis="self"/>
              <dgm:constrLst>
                <dgm:constr type="tMarg" refType="primFontSz" fact="0.05"/>
                <dgm:constr type="bMarg" refType="primFontSz" fact="0.05"/>
                <dgm:constr type="lMarg" refType="primFontSz" fact="0.05"/>
                <dgm:constr type="rMarg" refType="primFontSz" fact="0.05"/>
              </dgm:constrLst>
              <dgm:ruleLst>
                <dgm:rule type="primFontSz" val="5" fact="NaN" max="NaN"/>
              </dgm:ruleLst>
            </dgm:layoutNode>
            <dgm:layoutNode name="childNode" styleLbl="revTx" moveWith="parentNode">
              <dgm:varLst>
                <dgm:bulletEnabled val="1"/>
              </dgm:varLst>
              <dgm:alg type="tx">
                <dgm:param type="txAnchorVertCh" val="mid"/>
                <dgm:param type="stBulletLvl" val="1"/>
              </dgm:alg>
              <dgm:choose name="Name21">
                <dgm:if name="Name22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23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tMarg"/>
                <dgm:constr type="bMarg"/>
                <dgm:constr type="lMarg"/>
                <dgm:constr type="rMarg"/>
              </dgm:constrLst>
              <dgm:ruleLst>
                <dgm:rule type="secFontSz" val="5" fact="NaN" max="NaN"/>
              </dgm:ruleLst>
            </dgm:layoutNode>
          </dgm:layoutNode>
        </dgm:forEach>
        <dgm:forEach name="Name24" axis="self" ptType="parTrans" cnt="1">
          <dgm:layoutNode name="Name25">
            <dgm:alg type="conn">
              <dgm:param type="dim" val="1D"/>
              <dgm:param type="endSty" val="noArr"/>
              <dgm:param type="begPts" val="auto"/>
              <dgm:param type="endPts" val="auto"/>
              <dgm:param type="srcNode" val="connSite"/>
              <dgm:param type="dstNode" val="parentNode"/>
            </dgm:alg>
            <dgm:shape xmlns:r="http://schemas.openxmlformats.org/officeDocument/2006/relationships" type="conn" r:blip="" zOrderOff="-99">
              <dgm:adjLst/>
            </dgm:shape>
            <dgm:presOf axis="self"/>
            <dgm:constrLst>
              <dgm:constr type="connDist"/>
              <dgm:constr type="w" val="1"/>
              <dgm:constr type="h" val="5"/>
              <dgm:constr type="begPad"/>
              <dgm:constr type="endPad"/>
            </dgm:constrLst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A0D7F7-5A4E-B34D-8E1A-88B053EF3F39}" type="datetimeFigureOut">
              <a:rPr lang="en-US" smtClean="0"/>
              <a:t>6/19/2020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CFE3EA-2197-2A43-8850-41972DB235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6417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CFE3EA-2197-2A43-8850-41972DB235D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8537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en-US" sz="1200" spc="-59" dirty="0" smtClean="0">
                <a:solidFill>
                  <a:srgbClr val="FFFFFF"/>
                </a:solidFill>
                <a:latin typeface="HK Grotesk Light"/>
              </a:rPr>
              <a:t>All relevant obtained data will be </a:t>
            </a:r>
            <a:r>
              <a:rPr lang="en-US" sz="1200" b="1" spc="-59" dirty="0" smtClean="0">
                <a:solidFill>
                  <a:srgbClr val="6EFAE5"/>
                </a:solidFill>
                <a:latin typeface="HK Grotesk Light"/>
              </a:rPr>
              <a:t>preserved and archived permanently </a:t>
            </a:r>
            <a:r>
              <a:rPr lang="en-US" sz="1200" spc="-59" dirty="0" smtClean="0">
                <a:solidFill>
                  <a:srgbClr val="FFFFFF"/>
                </a:solidFill>
                <a:latin typeface="HK Grotesk Light"/>
              </a:rPr>
              <a:t>using </a:t>
            </a:r>
            <a:r>
              <a:rPr lang="en-US" sz="1200" b="1" spc="-59" dirty="0" smtClean="0">
                <a:solidFill>
                  <a:srgbClr val="6EFAE5"/>
                </a:solidFill>
                <a:latin typeface="HK Grotesk Light"/>
              </a:rPr>
              <a:t>csv format </a:t>
            </a:r>
            <a:r>
              <a:rPr lang="en-US" sz="1200" spc="-59" dirty="0" smtClean="0">
                <a:solidFill>
                  <a:srgbClr val="FFFFFF"/>
                </a:solidFill>
                <a:latin typeface="HK Grotesk Light"/>
              </a:rPr>
              <a:t>in a disciplinary repository to make it more widely accessible and citable.</a:t>
            </a:r>
          </a:p>
          <a:p>
            <a:pPr algn="just"/>
            <a:endParaRPr lang="en-US" sz="1200" spc="-59" dirty="0" smtClean="0">
              <a:solidFill>
                <a:srgbClr val="FFFFFF"/>
              </a:solidFill>
              <a:latin typeface="HK Grotesk Light"/>
            </a:endParaRPr>
          </a:p>
          <a:p>
            <a:pPr algn="just"/>
            <a:r>
              <a:rPr lang="en-US" sz="1200" spc="-59" dirty="0" smtClean="0">
                <a:solidFill>
                  <a:srgbClr val="FFFFFF"/>
                </a:solidFill>
                <a:latin typeface="HK Grotesk Light"/>
              </a:rPr>
              <a:t>A distributed approach to storing the data will be conducted:</a:t>
            </a:r>
          </a:p>
          <a:p>
            <a:pPr algn="just"/>
            <a:endParaRPr lang="en-US" sz="1200" spc="-59" dirty="0" smtClean="0">
              <a:solidFill>
                <a:srgbClr val="FFFFFF"/>
              </a:solidFill>
              <a:latin typeface="HK Grotesk Light"/>
            </a:endParaRPr>
          </a:p>
          <a:p>
            <a:pPr marL="514350" indent="-514350" algn="just">
              <a:buFont typeface="+mj-lt"/>
              <a:buAutoNum type="arabicPeriod"/>
            </a:pPr>
            <a:r>
              <a:rPr lang="en-US" sz="1200" b="1" spc="-59" dirty="0" smtClean="0">
                <a:solidFill>
                  <a:srgbClr val="6EFAE5"/>
                </a:solidFill>
                <a:latin typeface="HK Grotesk Light"/>
              </a:rPr>
              <a:t>Local options</a:t>
            </a:r>
            <a:r>
              <a:rPr lang="en-US" sz="1200" spc="-59" dirty="0" smtClean="0">
                <a:solidFill>
                  <a:srgbClr val="FFFFFF"/>
                </a:solidFill>
                <a:latin typeface="HK Grotesk Light"/>
              </a:rPr>
              <a:t>: such as internal hard drive (computer hard drive), external hard drives, and local server.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en-US" sz="1200" b="1" spc="-59" dirty="0" smtClean="0">
                <a:solidFill>
                  <a:srgbClr val="6EFAE5"/>
                </a:solidFill>
                <a:latin typeface="HK Grotesk Light"/>
              </a:rPr>
              <a:t>Cloud-based options</a:t>
            </a:r>
            <a:r>
              <a:rPr lang="en-US" sz="1200" spc="-59" dirty="0" smtClean="0">
                <a:solidFill>
                  <a:srgbClr val="FFFFFF"/>
                </a:solidFill>
                <a:latin typeface="HK Grotesk Light"/>
              </a:rPr>
              <a:t>: such as Amazon Web Services.</a:t>
            </a:r>
          </a:p>
          <a:p>
            <a:pPr algn="just"/>
            <a:endParaRPr lang="en-US" sz="1200" spc="-59" dirty="0" smtClean="0">
              <a:solidFill>
                <a:srgbClr val="FFFFFF"/>
              </a:solidFill>
              <a:latin typeface="HK Grotesk Light"/>
            </a:endParaRPr>
          </a:p>
          <a:p>
            <a:pPr algn="just"/>
            <a:r>
              <a:rPr lang="en-US" sz="1200" spc="-59" dirty="0" smtClean="0">
                <a:solidFill>
                  <a:srgbClr val="FFFFFF"/>
                </a:solidFill>
                <a:latin typeface="HK Grotesk Light"/>
              </a:rPr>
              <a:t>The </a:t>
            </a:r>
            <a:r>
              <a:rPr lang="en-US" sz="1200" b="1" spc="-59" dirty="0" smtClean="0">
                <a:solidFill>
                  <a:srgbClr val="6EFAE5"/>
                </a:solidFill>
                <a:latin typeface="HK Grotesk Light"/>
              </a:rPr>
              <a:t>IT Manager </a:t>
            </a:r>
            <a:r>
              <a:rPr lang="en-US" sz="1200" spc="-59" dirty="0" smtClean="0">
                <a:solidFill>
                  <a:srgbClr val="FFFFFF"/>
                </a:solidFill>
                <a:latin typeface="HK Grotesk Light"/>
              </a:rPr>
              <a:t>will be responsible for ensuring that data permissions have been correctly assigned and for advising on other aspects of data storage and security.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CFE3EA-2197-2A43-8850-41972DB235D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4890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en-US" sz="1200" spc="-59" dirty="0" smtClean="0">
                <a:solidFill>
                  <a:srgbClr val="FFFFFF"/>
                </a:solidFill>
                <a:latin typeface="HK Grotesk Light"/>
              </a:rPr>
              <a:t>All relevant obtained data will be </a:t>
            </a:r>
            <a:r>
              <a:rPr lang="en-US" sz="1200" b="1" spc="-59" dirty="0" smtClean="0">
                <a:solidFill>
                  <a:srgbClr val="6EFAE5"/>
                </a:solidFill>
                <a:latin typeface="HK Grotesk Light"/>
              </a:rPr>
              <a:t>preserved and archived permanently </a:t>
            </a:r>
            <a:r>
              <a:rPr lang="en-US" sz="1200" spc="-59" dirty="0" smtClean="0">
                <a:solidFill>
                  <a:srgbClr val="FFFFFF"/>
                </a:solidFill>
                <a:latin typeface="HK Grotesk Light"/>
              </a:rPr>
              <a:t>using </a:t>
            </a:r>
            <a:r>
              <a:rPr lang="en-US" sz="1200" b="1" spc="-59" dirty="0" smtClean="0">
                <a:solidFill>
                  <a:srgbClr val="6EFAE5"/>
                </a:solidFill>
                <a:latin typeface="HK Grotesk Light"/>
              </a:rPr>
              <a:t>csv format </a:t>
            </a:r>
            <a:r>
              <a:rPr lang="en-US" sz="1200" spc="-59" dirty="0" smtClean="0">
                <a:solidFill>
                  <a:srgbClr val="FFFFFF"/>
                </a:solidFill>
                <a:latin typeface="HK Grotesk Light"/>
              </a:rPr>
              <a:t>in a disciplinary repository to make it more widely accessible and citable.</a:t>
            </a:r>
          </a:p>
          <a:p>
            <a:pPr algn="just"/>
            <a:endParaRPr lang="en-US" sz="1200" spc="-59" dirty="0" smtClean="0">
              <a:solidFill>
                <a:srgbClr val="FFFFFF"/>
              </a:solidFill>
              <a:latin typeface="HK Grotesk Light"/>
            </a:endParaRPr>
          </a:p>
          <a:p>
            <a:pPr algn="just"/>
            <a:r>
              <a:rPr lang="en-US" sz="1200" spc="-59" dirty="0" smtClean="0">
                <a:solidFill>
                  <a:srgbClr val="FFFFFF"/>
                </a:solidFill>
                <a:latin typeface="HK Grotesk Light"/>
              </a:rPr>
              <a:t>A distributed approach to storing the data will be conducted:</a:t>
            </a:r>
          </a:p>
          <a:p>
            <a:pPr algn="just"/>
            <a:endParaRPr lang="en-US" sz="1200" spc="-59" dirty="0" smtClean="0">
              <a:solidFill>
                <a:srgbClr val="FFFFFF"/>
              </a:solidFill>
              <a:latin typeface="HK Grotesk Light"/>
            </a:endParaRPr>
          </a:p>
          <a:p>
            <a:pPr marL="514350" indent="-514350" algn="just">
              <a:buFont typeface="+mj-lt"/>
              <a:buAutoNum type="arabicPeriod"/>
            </a:pPr>
            <a:r>
              <a:rPr lang="en-US" sz="1200" b="1" spc="-59" dirty="0" smtClean="0">
                <a:solidFill>
                  <a:srgbClr val="6EFAE5"/>
                </a:solidFill>
                <a:latin typeface="HK Grotesk Light"/>
              </a:rPr>
              <a:t>Local options</a:t>
            </a:r>
            <a:r>
              <a:rPr lang="en-US" sz="1200" spc="-59" dirty="0" smtClean="0">
                <a:solidFill>
                  <a:srgbClr val="FFFFFF"/>
                </a:solidFill>
                <a:latin typeface="HK Grotesk Light"/>
              </a:rPr>
              <a:t>: such as internal hard drive (computer hard drive), external hard drives, and local server.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en-US" sz="1200" b="1" spc="-59" dirty="0" smtClean="0">
                <a:solidFill>
                  <a:srgbClr val="6EFAE5"/>
                </a:solidFill>
                <a:latin typeface="HK Grotesk Light"/>
              </a:rPr>
              <a:t>Cloud-based options</a:t>
            </a:r>
            <a:r>
              <a:rPr lang="en-US" sz="1200" spc="-59" dirty="0" smtClean="0">
                <a:solidFill>
                  <a:srgbClr val="FFFFFF"/>
                </a:solidFill>
                <a:latin typeface="HK Grotesk Light"/>
              </a:rPr>
              <a:t>: such as Amazon Web Services.</a:t>
            </a:r>
          </a:p>
          <a:p>
            <a:pPr algn="just"/>
            <a:endParaRPr lang="en-US" sz="1200" spc="-59" dirty="0" smtClean="0">
              <a:solidFill>
                <a:srgbClr val="FFFFFF"/>
              </a:solidFill>
              <a:latin typeface="HK Grotesk Light"/>
            </a:endParaRPr>
          </a:p>
          <a:p>
            <a:pPr algn="just"/>
            <a:r>
              <a:rPr lang="en-US" sz="1200" spc="-59" dirty="0" smtClean="0">
                <a:solidFill>
                  <a:srgbClr val="FFFFFF"/>
                </a:solidFill>
                <a:latin typeface="HK Grotesk Light"/>
              </a:rPr>
              <a:t>The </a:t>
            </a:r>
            <a:r>
              <a:rPr lang="en-US" sz="1200" b="1" spc="-59" dirty="0" smtClean="0">
                <a:solidFill>
                  <a:srgbClr val="6EFAE5"/>
                </a:solidFill>
                <a:latin typeface="HK Grotesk Light"/>
              </a:rPr>
              <a:t>IT Manager </a:t>
            </a:r>
            <a:r>
              <a:rPr lang="en-US" sz="1200" spc="-59" dirty="0" smtClean="0">
                <a:solidFill>
                  <a:srgbClr val="FFFFFF"/>
                </a:solidFill>
                <a:latin typeface="HK Grotesk Light"/>
              </a:rPr>
              <a:t>will be responsible for ensuring that data permissions have been correctly assigned and for advising on other aspects of data storage and security.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CFE3EA-2197-2A43-8850-41972DB235D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5900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en-US" sz="1200" spc="-59" dirty="0" smtClean="0">
                <a:solidFill>
                  <a:srgbClr val="FFFFFF"/>
                </a:solidFill>
                <a:latin typeface="HK Grotesk Light"/>
              </a:rPr>
              <a:t>All relevant obtained data will be </a:t>
            </a:r>
            <a:r>
              <a:rPr lang="en-US" sz="1200" b="1" spc="-59" dirty="0" smtClean="0">
                <a:solidFill>
                  <a:srgbClr val="6EFAE5"/>
                </a:solidFill>
                <a:latin typeface="HK Grotesk Light"/>
              </a:rPr>
              <a:t>preserved and archived permanently </a:t>
            </a:r>
            <a:r>
              <a:rPr lang="en-US" sz="1200" spc="-59" dirty="0" smtClean="0">
                <a:solidFill>
                  <a:srgbClr val="FFFFFF"/>
                </a:solidFill>
                <a:latin typeface="HK Grotesk Light"/>
              </a:rPr>
              <a:t>using </a:t>
            </a:r>
            <a:r>
              <a:rPr lang="en-US" sz="1200" b="1" spc="-59" dirty="0" smtClean="0">
                <a:solidFill>
                  <a:srgbClr val="6EFAE5"/>
                </a:solidFill>
                <a:latin typeface="HK Grotesk Light"/>
              </a:rPr>
              <a:t>csv format </a:t>
            </a:r>
            <a:r>
              <a:rPr lang="en-US" sz="1200" spc="-59" dirty="0" smtClean="0">
                <a:solidFill>
                  <a:srgbClr val="FFFFFF"/>
                </a:solidFill>
                <a:latin typeface="HK Grotesk Light"/>
              </a:rPr>
              <a:t>in a disciplinary repository to make it more widely accessible and citable.</a:t>
            </a:r>
          </a:p>
          <a:p>
            <a:pPr algn="just"/>
            <a:endParaRPr lang="en-US" sz="1200" spc="-59" dirty="0" smtClean="0">
              <a:solidFill>
                <a:srgbClr val="FFFFFF"/>
              </a:solidFill>
              <a:latin typeface="HK Grotesk Light"/>
            </a:endParaRPr>
          </a:p>
          <a:p>
            <a:pPr algn="just"/>
            <a:r>
              <a:rPr lang="en-US" sz="1200" spc="-59" dirty="0" smtClean="0">
                <a:solidFill>
                  <a:srgbClr val="FFFFFF"/>
                </a:solidFill>
                <a:latin typeface="HK Grotesk Light"/>
              </a:rPr>
              <a:t>A distributed approach to storing the data will be conducted:</a:t>
            </a:r>
          </a:p>
          <a:p>
            <a:pPr algn="just"/>
            <a:endParaRPr lang="en-US" sz="1200" spc="-59" dirty="0" smtClean="0">
              <a:solidFill>
                <a:srgbClr val="FFFFFF"/>
              </a:solidFill>
              <a:latin typeface="HK Grotesk Light"/>
            </a:endParaRPr>
          </a:p>
          <a:p>
            <a:pPr marL="514350" indent="-514350" algn="just">
              <a:buFont typeface="+mj-lt"/>
              <a:buAutoNum type="arabicPeriod"/>
            </a:pPr>
            <a:r>
              <a:rPr lang="en-US" sz="1200" b="1" spc="-59" dirty="0" smtClean="0">
                <a:solidFill>
                  <a:srgbClr val="6EFAE5"/>
                </a:solidFill>
                <a:latin typeface="HK Grotesk Light"/>
              </a:rPr>
              <a:t>Local options</a:t>
            </a:r>
            <a:r>
              <a:rPr lang="en-US" sz="1200" spc="-59" dirty="0" smtClean="0">
                <a:solidFill>
                  <a:srgbClr val="FFFFFF"/>
                </a:solidFill>
                <a:latin typeface="HK Grotesk Light"/>
              </a:rPr>
              <a:t>: such as internal hard drive (computer hard drive), external hard drives, and local server.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en-US" sz="1200" b="1" spc="-59" dirty="0" smtClean="0">
                <a:solidFill>
                  <a:srgbClr val="6EFAE5"/>
                </a:solidFill>
                <a:latin typeface="HK Grotesk Light"/>
              </a:rPr>
              <a:t>Cloud-based options</a:t>
            </a:r>
            <a:r>
              <a:rPr lang="en-US" sz="1200" spc="-59" dirty="0" smtClean="0">
                <a:solidFill>
                  <a:srgbClr val="FFFFFF"/>
                </a:solidFill>
                <a:latin typeface="HK Grotesk Light"/>
              </a:rPr>
              <a:t>: such as Amazon Web Services.</a:t>
            </a:r>
          </a:p>
          <a:p>
            <a:pPr algn="just"/>
            <a:endParaRPr lang="en-US" sz="1200" spc="-59" dirty="0" smtClean="0">
              <a:solidFill>
                <a:srgbClr val="FFFFFF"/>
              </a:solidFill>
              <a:latin typeface="HK Grotesk Light"/>
            </a:endParaRPr>
          </a:p>
          <a:p>
            <a:pPr algn="just"/>
            <a:r>
              <a:rPr lang="en-US" sz="1200" spc="-59" dirty="0" smtClean="0">
                <a:solidFill>
                  <a:srgbClr val="FFFFFF"/>
                </a:solidFill>
                <a:latin typeface="HK Grotesk Light"/>
              </a:rPr>
              <a:t>The </a:t>
            </a:r>
            <a:r>
              <a:rPr lang="en-US" sz="1200" b="1" spc="-59" dirty="0" smtClean="0">
                <a:solidFill>
                  <a:srgbClr val="6EFAE5"/>
                </a:solidFill>
                <a:latin typeface="HK Grotesk Light"/>
              </a:rPr>
              <a:t>IT Manager </a:t>
            </a:r>
            <a:r>
              <a:rPr lang="en-US" sz="1200" spc="-59" dirty="0" smtClean="0">
                <a:solidFill>
                  <a:srgbClr val="FFFFFF"/>
                </a:solidFill>
                <a:latin typeface="HK Grotesk Light"/>
              </a:rPr>
              <a:t>will be responsible for ensuring that data permissions have been correctly assigned and for advising on other aspects of data storage and security.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CFE3EA-2197-2A43-8850-41972DB235D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6983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en-US" sz="1200" spc="-59" dirty="0" smtClean="0">
                <a:solidFill>
                  <a:srgbClr val="FFFFFF"/>
                </a:solidFill>
                <a:latin typeface="HK Grotesk Light"/>
              </a:rPr>
              <a:t>All relevant obtained data will be </a:t>
            </a:r>
            <a:r>
              <a:rPr lang="en-US" sz="1200" b="1" spc="-59" dirty="0" smtClean="0">
                <a:solidFill>
                  <a:srgbClr val="6EFAE5"/>
                </a:solidFill>
                <a:latin typeface="HK Grotesk Light"/>
              </a:rPr>
              <a:t>preserved and archived permanently </a:t>
            </a:r>
            <a:r>
              <a:rPr lang="en-US" sz="1200" spc="-59" dirty="0" smtClean="0">
                <a:solidFill>
                  <a:srgbClr val="FFFFFF"/>
                </a:solidFill>
                <a:latin typeface="HK Grotesk Light"/>
              </a:rPr>
              <a:t>using </a:t>
            </a:r>
            <a:r>
              <a:rPr lang="en-US" sz="1200" b="1" spc="-59" dirty="0" smtClean="0">
                <a:solidFill>
                  <a:srgbClr val="6EFAE5"/>
                </a:solidFill>
                <a:latin typeface="HK Grotesk Light"/>
              </a:rPr>
              <a:t>csv format </a:t>
            </a:r>
            <a:r>
              <a:rPr lang="en-US" sz="1200" spc="-59" dirty="0" smtClean="0">
                <a:solidFill>
                  <a:srgbClr val="FFFFFF"/>
                </a:solidFill>
                <a:latin typeface="HK Grotesk Light"/>
              </a:rPr>
              <a:t>in a disciplinary repository to make it more widely accessible and citable.</a:t>
            </a:r>
          </a:p>
          <a:p>
            <a:pPr algn="just"/>
            <a:endParaRPr lang="en-US" sz="1200" spc="-59" dirty="0" smtClean="0">
              <a:solidFill>
                <a:srgbClr val="FFFFFF"/>
              </a:solidFill>
              <a:latin typeface="HK Grotesk Light"/>
            </a:endParaRPr>
          </a:p>
          <a:p>
            <a:pPr algn="just"/>
            <a:r>
              <a:rPr lang="en-US" sz="1200" spc="-59" dirty="0" smtClean="0">
                <a:solidFill>
                  <a:srgbClr val="FFFFFF"/>
                </a:solidFill>
                <a:latin typeface="HK Grotesk Light"/>
              </a:rPr>
              <a:t>A distributed approach to storing the data will be conducted:</a:t>
            </a:r>
          </a:p>
          <a:p>
            <a:pPr algn="just"/>
            <a:endParaRPr lang="en-US" sz="1200" spc="-59" dirty="0" smtClean="0">
              <a:solidFill>
                <a:srgbClr val="FFFFFF"/>
              </a:solidFill>
              <a:latin typeface="HK Grotesk Light"/>
            </a:endParaRPr>
          </a:p>
          <a:p>
            <a:pPr marL="514350" indent="-514350" algn="just">
              <a:buFont typeface="+mj-lt"/>
              <a:buAutoNum type="arabicPeriod"/>
            </a:pPr>
            <a:r>
              <a:rPr lang="en-US" sz="1200" b="1" spc="-59" dirty="0" smtClean="0">
                <a:solidFill>
                  <a:srgbClr val="6EFAE5"/>
                </a:solidFill>
                <a:latin typeface="HK Grotesk Light"/>
              </a:rPr>
              <a:t>Local options</a:t>
            </a:r>
            <a:r>
              <a:rPr lang="en-US" sz="1200" spc="-59" dirty="0" smtClean="0">
                <a:solidFill>
                  <a:srgbClr val="FFFFFF"/>
                </a:solidFill>
                <a:latin typeface="HK Grotesk Light"/>
              </a:rPr>
              <a:t>: such as internal hard drive (computer hard drive), external hard drives, and local server.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en-US" sz="1200" b="1" spc="-59" dirty="0" smtClean="0">
                <a:solidFill>
                  <a:srgbClr val="6EFAE5"/>
                </a:solidFill>
                <a:latin typeface="HK Grotesk Light"/>
              </a:rPr>
              <a:t>Cloud-based options</a:t>
            </a:r>
            <a:r>
              <a:rPr lang="en-US" sz="1200" spc="-59" dirty="0" smtClean="0">
                <a:solidFill>
                  <a:srgbClr val="FFFFFF"/>
                </a:solidFill>
                <a:latin typeface="HK Grotesk Light"/>
              </a:rPr>
              <a:t>: such as Amazon Web Services.</a:t>
            </a:r>
          </a:p>
          <a:p>
            <a:pPr algn="just"/>
            <a:endParaRPr lang="en-US" sz="1200" spc="-59" dirty="0" smtClean="0">
              <a:solidFill>
                <a:srgbClr val="FFFFFF"/>
              </a:solidFill>
              <a:latin typeface="HK Grotesk Light"/>
            </a:endParaRPr>
          </a:p>
          <a:p>
            <a:pPr algn="just"/>
            <a:r>
              <a:rPr lang="en-US" sz="1200" spc="-59" dirty="0" smtClean="0">
                <a:solidFill>
                  <a:srgbClr val="FFFFFF"/>
                </a:solidFill>
                <a:latin typeface="HK Grotesk Light"/>
              </a:rPr>
              <a:t>The </a:t>
            </a:r>
            <a:r>
              <a:rPr lang="en-US" sz="1200" b="1" spc="-59" dirty="0" smtClean="0">
                <a:solidFill>
                  <a:srgbClr val="6EFAE5"/>
                </a:solidFill>
                <a:latin typeface="HK Grotesk Light"/>
              </a:rPr>
              <a:t>IT Manager </a:t>
            </a:r>
            <a:r>
              <a:rPr lang="en-US" sz="1200" spc="-59" dirty="0" smtClean="0">
                <a:solidFill>
                  <a:srgbClr val="FFFFFF"/>
                </a:solidFill>
                <a:latin typeface="HK Grotesk Light"/>
              </a:rPr>
              <a:t>will be responsible for ensuring that data permissions have been correctly assigned and for advising on other aspects of data storage and security.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CFE3EA-2197-2A43-8850-41972DB235D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7158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en-US" sz="1200" spc="-59" dirty="0" smtClean="0">
                <a:solidFill>
                  <a:srgbClr val="FFFFFF"/>
                </a:solidFill>
                <a:latin typeface="HK Grotesk Light"/>
              </a:rPr>
              <a:t>All relevant obtained data will be </a:t>
            </a:r>
            <a:r>
              <a:rPr lang="en-US" sz="1200" b="1" spc="-59" dirty="0" smtClean="0">
                <a:solidFill>
                  <a:srgbClr val="6EFAE5"/>
                </a:solidFill>
                <a:latin typeface="HK Grotesk Light"/>
              </a:rPr>
              <a:t>preserved and archived permanently </a:t>
            </a:r>
            <a:r>
              <a:rPr lang="en-US" sz="1200" spc="-59" dirty="0" smtClean="0">
                <a:solidFill>
                  <a:srgbClr val="FFFFFF"/>
                </a:solidFill>
                <a:latin typeface="HK Grotesk Light"/>
              </a:rPr>
              <a:t>using </a:t>
            </a:r>
            <a:r>
              <a:rPr lang="en-US" sz="1200" b="1" spc="-59" dirty="0" smtClean="0">
                <a:solidFill>
                  <a:srgbClr val="6EFAE5"/>
                </a:solidFill>
                <a:latin typeface="HK Grotesk Light"/>
              </a:rPr>
              <a:t>csv format </a:t>
            </a:r>
            <a:r>
              <a:rPr lang="en-US" sz="1200" spc="-59" dirty="0" smtClean="0">
                <a:solidFill>
                  <a:srgbClr val="FFFFFF"/>
                </a:solidFill>
                <a:latin typeface="HK Grotesk Light"/>
              </a:rPr>
              <a:t>in a disciplinary repository to make it more widely accessible and citable.</a:t>
            </a:r>
          </a:p>
          <a:p>
            <a:pPr algn="just"/>
            <a:endParaRPr lang="en-US" sz="1200" spc="-59" dirty="0" smtClean="0">
              <a:solidFill>
                <a:srgbClr val="FFFFFF"/>
              </a:solidFill>
              <a:latin typeface="HK Grotesk Light"/>
            </a:endParaRPr>
          </a:p>
          <a:p>
            <a:pPr algn="just"/>
            <a:r>
              <a:rPr lang="en-US" sz="1200" spc="-59" dirty="0" smtClean="0">
                <a:solidFill>
                  <a:srgbClr val="FFFFFF"/>
                </a:solidFill>
                <a:latin typeface="HK Grotesk Light"/>
              </a:rPr>
              <a:t>A distributed approach to storing the data will be conducted:</a:t>
            </a:r>
          </a:p>
          <a:p>
            <a:pPr algn="just"/>
            <a:endParaRPr lang="en-US" sz="1200" spc="-59" dirty="0" smtClean="0">
              <a:solidFill>
                <a:srgbClr val="FFFFFF"/>
              </a:solidFill>
              <a:latin typeface="HK Grotesk Light"/>
            </a:endParaRPr>
          </a:p>
          <a:p>
            <a:pPr marL="514350" indent="-514350" algn="just">
              <a:buFont typeface="+mj-lt"/>
              <a:buAutoNum type="arabicPeriod"/>
            </a:pPr>
            <a:r>
              <a:rPr lang="en-US" sz="1200" b="1" spc="-59" dirty="0" smtClean="0">
                <a:solidFill>
                  <a:srgbClr val="6EFAE5"/>
                </a:solidFill>
                <a:latin typeface="HK Grotesk Light"/>
              </a:rPr>
              <a:t>Local options</a:t>
            </a:r>
            <a:r>
              <a:rPr lang="en-US" sz="1200" spc="-59" dirty="0" smtClean="0">
                <a:solidFill>
                  <a:srgbClr val="FFFFFF"/>
                </a:solidFill>
                <a:latin typeface="HK Grotesk Light"/>
              </a:rPr>
              <a:t>: such as internal hard drive (computer hard drive), external hard drives, and local server.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en-US" sz="1200" b="1" spc="-59" dirty="0" smtClean="0">
                <a:solidFill>
                  <a:srgbClr val="6EFAE5"/>
                </a:solidFill>
                <a:latin typeface="HK Grotesk Light"/>
              </a:rPr>
              <a:t>Cloud-based options</a:t>
            </a:r>
            <a:r>
              <a:rPr lang="en-US" sz="1200" spc="-59" dirty="0" smtClean="0">
                <a:solidFill>
                  <a:srgbClr val="FFFFFF"/>
                </a:solidFill>
                <a:latin typeface="HK Grotesk Light"/>
              </a:rPr>
              <a:t>: such as Amazon Web Services.</a:t>
            </a:r>
          </a:p>
          <a:p>
            <a:pPr algn="just"/>
            <a:endParaRPr lang="en-US" sz="1200" spc="-59" dirty="0" smtClean="0">
              <a:solidFill>
                <a:srgbClr val="FFFFFF"/>
              </a:solidFill>
              <a:latin typeface="HK Grotesk Light"/>
            </a:endParaRPr>
          </a:p>
          <a:p>
            <a:pPr algn="just"/>
            <a:r>
              <a:rPr lang="en-US" sz="1200" spc="-59" dirty="0" smtClean="0">
                <a:solidFill>
                  <a:srgbClr val="FFFFFF"/>
                </a:solidFill>
                <a:latin typeface="HK Grotesk Light"/>
              </a:rPr>
              <a:t>The </a:t>
            </a:r>
            <a:r>
              <a:rPr lang="en-US" sz="1200" b="1" spc="-59" dirty="0" smtClean="0">
                <a:solidFill>
                  <a:srgbClr val="6EFAE5"/>
                </a:solidFill>
                <a:latin typeface="HK Grotesk Light"/>
              </a:rPr>
              <a:t>IT Manager </a:t>
            </a:r>
            <a:r>
              <a:rPr lang="en-US" sz="1200" spc="-59" dirty="0" smtClean="0">
                <a:solidFill>
                  <a:srgbClr val="FFFFFF"/>
                </a:solidFill>
                <a:latin typeface="HK Grotesk Light"/>
              </a:rPr>
              <a:t>will be responsible for ensuring that data permissions have been correctly assigned and for advising on other aspects of data storage and security.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CFE3EA-2197-2A43-8850-41972DB235D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4407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CFE3EA-2197-2A43-8850-41972DB235D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1092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CFE3EA-2197-2A43-8850-41972DB235D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7645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457200" algn="just">
              <a:buFont typeface="Wingdings" panose="05000000000000000000" pitchFamily="2" charset="2"/>
              <a:buChar char="§"/>
            </a:pPr>
            <a:r>
              <a:rPr lang="en-US" sz="1200" spc="-59" dirty="0" smtClean="0">
                <a:solidFill>
                  <a:srgbClr val="FFFFFF"/>
                </a:solidFill>
                <a:latin typeface="HK Grotesk Light"/>
              </a:rPr>
              <a:t>Due to the </a:t>
            </a:r>
            <a:r>
              <a:rPr lang="en-US" sz="1200" b="1" spc="-59" dirty="0" smtClean="0">
                <a:solidFill>
                  <a:srgbClr val="6EFAE5"/>
                </a:solidFill>
                <a:latin typeface="HK Grotesk Light"/>
              </a:rPr>
              <a:t>data sensitivity of</a:t>
            </a:r>
            <a:r>
              <a:rPr lang="en-US" sz="1200" spc="-59" dirty="0" smtClean="0">
                <a:solidFill>
                  <a:srgbClr val="FFFFFF"/>
                </a:solidFill>
                <a:latin typeface="HK Grotesk Light"/>
              </a:rPr>
              <a:t> credit card holders, </a:t>
            </a:r>
            <a:r>
              <a:rPr lang="en-US" sz="1200" b="1" spc="-59" dirty="0" smtClean="0">
                <a:solidFill>
                  <a:srgbClr val="6EFAE5"/>
                </a:solidFill>
                <a:latin typeface="HK Grotesk Light"/>
              </a:rPr>
              <a:t>identities details will be excluded.</a:t>
            </a:r>
            <a:endParaRPr lang="en-US" sz="1200" spc="-59" dirty="0" smtClean="0">
              <a:solidFill>
                <a:srgbClr val="FFFFFF"/>
              </a:solidFill>
              <a:latin typeface="HK Grotesk Light"/>
            </a:endParaRPr>
          </a:p>
          <a:p>
            <a:pPr algn="just"/>
            <a:endParaRPr lang="en-US" sz="1200" spc="-59" dirty="0" smtClean="0">
              <a:solidFill>
                <a:srgbClr val="FFFFFF"/>
              </a:solidFill>
              <a:latin typeface="HK Grotesk Light"/>
            </a:endParaRPr>
          </a:p>
          <a:p>
            <a:pPr marL="457200" indent="-457200" algn="just">
              <a:buFont typeface="Wingdings" panose="05000000000000000000" pitchFamily="2" charset="2"/>
              <a:buChar char="§"/>
            </a:pPr>
            <a:r>
              <a:rPr lang="en-US" sz="1200" b="1" spc="-59" dirty="0" smtClean="0">
                <a:solidFill>
                  <a:srgbClr val="6EFAE5"/>
                </a:solidFill>
                <a:latin typeface="HK Grotesk Light"/>
              </a:rPr>
              <a:t>During</a:t>
            </a:r>
            <a:r>
              <a:rPr lang="en-US" sz="1200" spc="-59" dirty="0" smtClean="0">
                <a:solidFill>
                  <a:srgbClr val="FFFFFF"/>
                </a:solidFill>
                <a:latin typeface="HK Grotesk Light"/>
              </a:rPr>
              <a:t> the project duration, data are only </a:t>
            </a:r>
            <a:r>
              <a:rPr lang="en-US" sz="1200" b="1" spc="-59" dirty="0" smtClean="0">
                <a:solidFill>
                  <a:srgbClr val="6EFAE5"/>
                </a:solidFill>
                <a:latin typeface="HK Grotesk Light"/>
              </a:rPr>
              <a:t>accessible</a:t>
            </a:r>
            <a:r>
              <a:rPr lang="en-US" sz="1200" spc="-59" dirty="0" smtClean="0">
                <a:solidFill>
                  <a:srgbClr val="FFFFFF"/>
                </a:solidFill>
                <a:latin typeface="HK Grotesk Light"/>
              </a:rPr>
              <a:t> by </a:t>
            </a:r>
            <a:r>
              <a:rPr lang="en-US" sz="1200" b="1" spc="-59" dirty="0" smtClean="0">
                <a:solidFill>
                  <a:srgbClr val="6EFAE5"/>
                </a:solidFill>
                <a:latin typeface="HK Grotesk Light"/>
              </a:rPr>
              <a:t>partners</a:t>
            </a:r>
            <a:r>
              <a:rPr lang="en-US" sz="1200" spc="-59" dirty="0" smtClean="0">
                <a:solidFill>
                  <a:srgbClr val="FFFFFF"/>
                </a:solidFill>
                <a:latin typeface="HK Grotesk Light"/>
              </a:rPr>
              <a:t> in the way described before. </a:t>
            </a:r>
            <a:r>
              <a:rPr lang="en-US" sz="1200" b="1" spc="-59" dirty="0" smtClean="0">
                <a:solidFill>
                  <a:srgbClr val="6EFAE5"/>
                </a:solidFill>
                <a:latin typeface="HK Grotesk Light"/>
              </a:rPr>
              <a:t>After the project duration</a:t>
            </a:r>
            <a:r>
              <a:rPr lang="en-US" sz="1200" spc="-59" dirty="0" smtClean="0">
                <a:solidFill>
                  <a:srgbClr val="FFFFFF"/>
                </a:solidFill>
                <a:latin typeface="HK Grotesk Light"/>
              </a:rPr>
              <a:t>, students or interested researcher can only work with the data after </a:t>
            </a:r>
            <a:r>
              <a:rPr lang="en-US" sz="1200" b="1" spc="-59" dirty="0" smtClean="0">
                <a:solidFill>
                  <a:srgbClr val="6EFAE5"/>
                </a:solidFill>
                <a:latin typeface="HK Grotesk Light"/>
              </a:rPr>
              <a:t>signing a contract </a:t>
            </a:r>
            <a:r>
              <a:rPr lang="en-US" sz="1200" spc="-59" dirty="0" smtClean="0">
                <a:solidFill>
                  <a:srgbClr val="FFFFFF"/>
                </a:solidFill>
                <a:latin typeface="HK Grotesk Light"/>
              </a:rPr>
              <a:t>that arranges confidentially and publication rights.</a:t>
            </a:r>
          </a:p>
          <a:p>
            <a:pPr algn="just"/>
            <a:endParaRPr lang="en-US" sz="1200" spc="-59" dirty="0" smtClean="0">
              <a:solidFill>
                <a:srgbClr val="FFFFFF"/>
              </a:solidFill>
              <a:latin typeface="HK Grotesk Light"/>
            </a:endParaRPr>
          </a:p>
          <a:p>
            <a:pPr marL="457200" indent="-457200" algn="just">
              <a:buFont typeface="Wingdings" panose="05000000000000000000" pitchFamily="2" charset="2"/>
              <a:buChar char="§"/>
            </a:pPr>
            <a:r>
              <a:rPr lang="en-US" sz="1200" spc="-59" dirty="0" smtClean="0">
                <a:solidFill>
                  <a:srgbClr val="FFFFFF"/>
                </a:solidFill>
                <a:latin typeface="HK Grotesk Light"/>
              </a:rPr>
              <a:t>The data will be available for </a:t>
            </a:r>
            <a:r>
              <a:rPr lang="en-US" sz="1200" b="1" spc="-59" dirty="0" smtClean="0">
                <a:solidFill>
                  <a:srgbClr val="6EFAE5"/>
                </a:solidFill>
                <a:latin typeface="HK Grotesk Light"/>
              </a:rPr>
              <a:t>share and re-use </a:t>
            </a:r>
            <a:r>
              <a:rPr lang="en-US" sz="1200" spc="-59" dirty="0" smtClean="0">
                <a:solidFill>
                  <a:srgbClr val="FFFFFF"/>
                </a:solidFill>
                <a:latin typeface="HK Grotesk Light"/>
              </a:rPr>
              <a:t>upon </a:t>
            </a:r>
            <a:r>
              <a:rPr lang="en-US" sz="1200" b="1" spc="-59" dirty="0" smtClean="0">
                <a:solidFill>
                  <a:srgbClr val="6EFAE5"/>
                </a:solidFill>
                <a:latin typeface="HK Grotesk Light"/>
              </a:rPr>
              <a:t>decision of the partners</a:t>
            </a:r>
            <a:r>
              <a:rPr lang="en-US" sz="1200" spc="-59" dirty="0" smtClean="0">
                <a:solidFill>
                  <a:srgbClr val="FFFFFF"/>
                </a:solidFill>
                <a:latin typeface="HK Grotesk Light"/>
              </a:rPr>
              <a:t>, in order to avoid issues related to IP rights protection or access or regulations. Once the data are made openly available they will remain open and up-to-date.</a:t>
            </a:r>
          </a:p>
          <a:p>
            <a:pPr algn="just"/>
            <a:endParaRPr lang="en-US" sz="1200" spc="-59" dirty="0" smtClean="0">
              <a:solidFill>
                <a:srgbClr val="FFFFFF"/>
              </a:solidFill>
              <a:latin typeface="HK Grotesk Light"/>
            </a:endParaRPr>
          </a:p>
          <a:p>
            <a:pPr algn="just"/>
            <a:r>
              <a:rPr lang="en-US" sz="1200" spc="-59" dirty="0" smtClean="0">
                <a:solidFill>
                  <a:srgbClr val="FFFFFF"/>
                </a:solidFill>
                <a:latin typeface="HK Grotesk Light"/>
              </a:rPr>
              <a:t>In case that the dataset </a:t>
            </a:r>
            <a:r>
              <a:rPr lang="en-US" sz="1200" b="1" spc="-59" dirty="0" smtClean="0">
                <a:solidFill>
                  <a:srgbClr val="6EFAE5"/>
                </a:solidFill>
                <a:latin typeface="HK Grotesk Light"/>
              </a:rPr>
              <a:t>cannot be shared</a:t>
            </a:r>
            <a:r>
              <a:rPr lang="en-US" sz="1200" spc="-59" dirty="0" smtClean="0">
                <a:solidFill>
                  <a:srgbClr val="FFFFFF"/>
                </a:solidFill>
                <a:latin typeface="HK Grotesk Light"/>
              </a:rPr>
              <a:t>, the </a:t>
            </a:r>
            <a:r>
              <a:rPr lang="en-US" sz="1200" b="1" spc="-59" dirty="0" smtClean="0">
                <a:solidFill>
                  <a:srgbClr val="6EFAE5"/>
                </a:solidFill>
                <a:latin typeface="HK Grotesk Light"/>
              </a:rPr>
              <a:t>reasons</a:t>
            </a:r>
            <a:r>
              <a:rPr lang="en-US" sz="1200" spc="-59" dirty="0" smtClean="0">
                <a:solidFill>
                  <a:srgbClr val="FFFFFF"/>
                </a:solidFill>
                <a:latin typeface="HK Grotesk Light"/>
              </a:rPr>
              <a:t> for this should be </a:t>
            </a:r>
            <a:r>
              <a:rPr lang="en-US" sz="1200" b="1" spc="-59" dirty="0" smtClean="0">
                <a:solidFill>
                  <a:srgbClr val="6EFAE5"/>
                </a:solidFill>
                <a:latin typeface="HK Grotesk Light"/>
              </a:rPr>
              <a:t>mentioned</a:t>
            </a:r>
            <a:r>
              <a:rPr lang="en-US" sz="1200" spc="-59" dirty="0" smtClean="0">
                <a:solidFill>
                  <a:srgbClr val="FFFFFF"/>
                </a:solidFill>
                <a:latin typeface="HK Grotesk Light"/>
              </a:rPr>
              <a:t> (e.g. ethical, rules of personal data, intellectual property, commercial, privacy-related, security-related). 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CFE3EA-2197-2A43-8850-41972DB235D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6647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en-US" sz="1200" spc="-59" dirty="0" smtClean="0">
                <a:solidFill>
                  <a:srgbClr val="FFFFFF"/>
                </a:solidFill>
                <a:latin typeface="HK Grotesk Light"/>
              </a:rPr>
              <a:t>All relevant obtained data will be </a:t>
            </a:r>
            <a:r>
              <a:rPr lang="en-US" sz="1200" b="1" spc="-59" dirty="0" smtClean="0">
                <a:solidFill>
                  <a:srgbClr val="6EFAE5"/>
                </a:solidFill>
                <a:latin typeface="HK Grotesk Light"/>
              </a:rPr>
              <a:t>preserved and archived permanently </a:t>
            </a:r>
            <a:r>
              <a:rPr lang="en-US" sz="1200" spc="-59" dirty="0" smtClean="0">
                <a:solidFill>
                  <a:srgbClr val="FFFFFF"/>
                </a:solidFill>
                <a:latin typeface="HK Grotesk Light"/>
              </a:rPr>
              <a:t>using </a:t>
            </a:r>
            <a:r>
              <a:rPr lang="en-US" sz="1200" b="1" spc="-59" dirty="0" smtClean="0">
                <a:solidFill>
                  <a:srgbClr val="6EFAE5"/>
                </a:solidFill>
                <a:latin typeface="HK Grotesk Light"/>
              </a:rPr>
              <a:t>csv format </a:t>
            </a:r>
            <a:r>
              <a:rPr lang="en-US" sz="1200" spc="-59" dirty="0" smtClean="0">
                <a:solidFill>
                  <a:srgbClr val="FFFFFF"/>
                </a:solidFill>
                <a:latin typeface="HK Grotesk Light"/>
              </a:rPr>
              <a:t>in a disciplinary repository to make it more widely accessible and citable.</a:t>
            </a:r>
          </a:p>
          <a:p>
            <a:pPr algn="just"/>
            <a:endParaRPr lang="en-US" sz="1200" spc="-59" dirty="0" smtClean="0">
              <a:solidFill>
                <a:srgbClr val="FFFFFF"/>
              </a:solidFill>
              <a:latin typeface="HK Grotesk Light"/>
            </a:endParaRPr>
          </a:p>
          <a:p>
            <a:pPr algn="just"/>
            <a:r>
              <a:rPr lang="en-US" sz="1200" spc="-59" dirty="0" smtClean="0">
                <a:solidFill>
                  <a:srgbClr val="FFFFFF"/>
                </a:solidFill>
                <a:latin typeface="HK Grotesk Light"/>
              </a:rPr>
              <a:t>A distributed approach to storing the data will be conducted:</a:t>
            </a:r>
          </a:p>
          <a:p>
            <a:pPr algn="just"/>
            <a:endParaRPr lang="en-US" sz="1200" spc="-59" dirty="0" smtClean="0">
              <a:solidFill>
                <a:srgbClr val="FFFFFF"/>
              </a:solidFill>
              <a:latin typeface="HK Grotesk Light"/>
            </a:endParaRPr>
          </a:p>
          <a:p>
            <a:pPr marL="514350" indent="-514350" algn="just">
              <a:buFont typeface="+mj-lt"/>
              <a:buAutoNum type="arabicPeriod"/>
            </a:pPr>
            <a:r>
              <a:rPr lang="en-US" sz="1200" b="1" spc="-59" dirty="0" smtClean="0">
                <a:solidFill>
                  <a:srgbClr val="6EFAE5"/>
                </a:solidFill>
                <a:latin typeface="HK Grotesk Light"/>
              </a:rPr>
              <a:t>Local options</a:t>
            </a:r>
            <a:r>
              <a:rPr lang="en-US" sz="1200" spc="-59" dirty="0" smtClean="0">
                <a:solidFill>
                  <a:srgbClr val="FFFFFF"/>
                </a:solidFill>
                <a:latin typeface="HK Grotesk Light"/>
              </a:rPr>
              <a:t>: such as internal hard drive (computer hard drive), external hard drives, and local server.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en-US" sz="1200" b="1" spc="-59" dirty="0" smtClean="0">
                <a:solidFill>
                  <a:srgbClr val="6EFAE5"/>
                </a:solidFill>
                <a:latin typeface="HK Grotesk Light"/>
              </a:rPr>
              <a:t>Cloud-based options</a:t>
            </a:r>
            <a:r>
              <a:rPr lang="en-US" sz="1200" spc="-59" dirty="0" smtClean="0">
                <a:solidFill>
                  <a:srgbClr val="FFFFFF"/>
                </a:solidFill>
                <a:latin typeface="HK Grotesk Light"/>
              </a:rPr>
              <a:t>: such as Amazon Web Services.</a:t>
            </a:r>
          </a:p>
          <a:p>
            <a:pPr algn="just"/>
            <a:endParaRPr lang="en-US" sz="1200" spc="-59" dirty="0" smtClean="0">
              <a:solidFill>
                <a:srgbClr val="FFFFFF"/>
              </a:solidFill>
              <a:latin typeface="HK Grotesk Light"/>
            </a:endParaRPr>
          </a:p>
          <a:p>
            <a:pPr algn="just"/>
            <a:r>
              <a:rPr lang="en-US" sz="1200" spc="-59" dirty="0" smtClean="0">
                <a:solidFill>
                  <a:srgbClr val="FFFFFF"/>
                </a:solidFill>
                <a:latin typeface="HK Grotesk Light"/>
              </a:rPr>
              <a:t>The </a:t>
            </a:r>
            <a:r>
              <a:rPr lang="en-US" sz="1200" b="1" spc="-59" dirty="0" smtClean="0">
                <a:solidFill>
                  <a:srgbClr val="6EFAE5"/>
                </a:solidFill>
                <a:latin typeface="HK Grotesk Light"/>
              </a:rPr>
              <a:t>IT Manager </a:t>
            </a:r>
            <a:r>
              <a:rPr lang="en-US" sz="1200" spc="-59" dirty="0" smtClean="0">
                <a:solidFill>
                  <a:srgbClr val="FFFFFF"/>
                </a:solidFill>
                <a:latin typeface="HK Grotesk Light"/>
              </a:rPr>
              <a:t>will be responsible for ensuring that data permissions have been correctly assigned and for advising on other aspects of data storage and security.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CFE3EA-2197-2A43-8850-41972DB235D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4359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en-US" sz="1200" spc="-59" dirty="0" smtClean="0">
                <a:solidFill>
                  <a:srgbClr val="FFFFFF"/>
                </a:solidFill>
                <a:latin typeface="HK Grotesk Light"/>
              </a:rPr>
              <a:t>All relevant obtained data will be </a:t>
            </a:r>
            <a:r>
              <a:rPr lang="en-US" sz="1200" b="1" spc="-59" dirty="0" smtClean="0">
                <a:solidFill>
                  <a:srgbClr val="6EFAE5"/>
                </a:solidFill>
                <a:latin typeface="HK Grotesk Light"/>
              </a:rPr>
              <a:t>preserved and archived permanently </a:t>
            </a:r>
            <a:r>
              <a:rPr lang="en-US" sz="1200" spc="-59" dirty="0" smtClean="0">
                <a:solidFill>
                  <a:srgbClr val="FFFFFF"/>
                </a:solidFill>
                <a:latin typeface="HK Grotesk Light"/>
              </a:rPr>
              <a:t>using </a:t>
            </a:r>
            <a:r>
              <a:rPr lang="en-US" sz="1200" b="1" spc="-59" dirty="0" smtClean="0">
                <a:solidFill>
                  <a:srgbClr val="6EFAE5"/>
                </a:solidFill>
                <a:latin typeface="HK Grotesk Light"/>
              </a:rPr>
              <a:t>csv format </a:t>
            </a:r>
            <a:r>
              <a:rPr lang="en-US" sz="1200" spc="-59" dirty="0" smtClean="0">
                <a:solidFill>
                  <a:srgbClr val="FFFFFF"/>
                </a:solidFill>
                <a:latin typeface="HK Grotesk Light"/>
              </a:rPr>
              <a:t>in a disciplinary repository to make it more widely accessible and citable.</a:t>
            </a:r>
          </a:p>
          <a:p>
            <a:pPr algn="just"/>
            <a:endParaRPr lang="en-US" sz="1200" spc="-59" dirty="0" smtClean="0">
              <a:solidFill>
                <a:srgbClr val="FFFFFF"/>
              </a:solidFill>
              <a:latin typeface="HK Grotesk Light"/>
            </a:endParaRPr>
          </a:p>
          <a:p>
            <a:pPr algn="just"/>
            <a:r>
              <a:rPr lang="en-US" sz="1200" spc="-59" dirty="0" smtClean="0">
                <a:solidFill>
                  <a:srgbClr val="FFFFFF"/>
                </a:solidFill>
                <a:latin typeface="HK Grotesk Light"/>
              </a:rPr>
              <a:t>A distributed approach to storing the data will be conducted:</a:t>
            </a:r>
          </a:p>
          <a:p>
            <a:pPr algn="just"/>
            <a:endParaRPr lang="en-US" sz="1200" spc="-59" dirty="0" smtClean="0">
              <a:solidFill>
                <a:srgbClr val="FFFFFF"/>
              </a:solidFill>
              <a:latin typeface="HK Grotesk Light"/>
            </a:endParaRPr>
          </a:p>
          <a:p>
            <a:pPr marL="514350" indent="-514350" algn="just">
              <a:buFont typeface="+mj-lt"/>
              <a:buAutoNum type="arabicPeriod"/>
            </a:pPr>
            <a:r>
              <a:rPr lang="en-US" sz="1200" b="1" spc="-59" dirty="0" smtClean="0">
                <a:solidFill>
                  <a:srgbClr val="6EFAE5"/>
                </a:solidFill>
                <a:latin typeface="HK Grotesk Light"/>
              </a:rPr>
              <a:t>Local options</a:t>
            </a:r>
            <a:r>
              <a:rPr lang="en-US" sz="1200" spc="-59" dirty="0" smtClean="0">
                <a:solidFill>
                  <a:srgbClr val="FFFFFF"/>
                </a:solidFill>
                <a:latin typeface="HK Grotesk Light"/>
              </a:rPr>
              <a:t>: such as internal hard drive (computer hard drive), external hard drives, and local server.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en-US" sz="1200" b="1" spc="-59" dirty="0" smtClean="0">
                <a:solidFill>
                  <a:srgbClr val="6EFAE5"/>
                </a:solidFill>
                <a:latin typeface="HK Grotesk Light"/>
              </a:rPr>
              <a:t>Cloud-based options</a:t>
            </a:r>
            <a:r>
              <a:rPr lang="en-US" sz="1200" spc="-59" dirty="0" smtClean="0">
                <a:solidFill>
                  <a:srgbClr val="FFFFFF"/>
                </a:solidFill>
                <a:latin typeface="HK Grotesk Light"/>
              </a:rPr>
              <a:t>: such as Amazon Web Services.</a:t>
            </a:r>
          </a:p>
          <a:p>
            <a:pPr algn="just"/>
            <a:endParaRPr lang="en-US" sz="1200" spc="-59" dirty="0" smtClean="0">
              <a:solidFill>
                <a:srgbClr val="FFFFFF"/>
              </a:solidFill>
              <a:latin typeface="HK Grotesk Light"/>
            </a:endParaRPr>
          </a:p>
          <a:p>
            <a:pPr algn="just"/>
            <a:r>
              <a:rPr lang="en-US" sz="1200" spc="-59" dirty="0" smtClean="0">
                <a:solidFill>
                  <a:srgbClr val="FFFFFF"/>
                </a:solidFill>
                <a:latin typeface="HK Grotesk Light"/>
              </a:rPr>
              <a:t>The </a:t>
            </a:r>
            <a:r>
              <a:rPr lang="en-US" sz="1200" b="1" spc="-59" dirty="0" smtClean="0">
                <a:solidFill>
                  <a:srgbClr val="6EFAE5"/>
                </a:solidFill>
                <a:latin typeface="HK Grotesk Light"/>
              </a:rPr>
              <a:t>IT Manager </a:t>
            </a:r>
            <a:r>
              <a:rPr lang="en-US" sz="1200" spc="-59" dirty="0" smtClean="0">
                <a:solidFill>
                  <a:srgbClr val="FFFFFF"/>
                </a:solidFill>
                <a:latin typeface="HK Grotesk Light"/>
              </a:rPr>
              <a:t>will be responsible for ensuring that data permissions have been correctly assigned and for advising on other aspects of data storage and security.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CFE3EA-2197-2A43-8850-41972DB235D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7674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en-US" sz="1200" spc="-59" dirty="0" smtClean="0">
                <a:solidFill>
                  <a:srgbClr val="FFFFFF"/>
                </a:solidFill>
                <a:latin typeface="HK Grotesk Light"/>
              </a:rPr>
              <a:t>All relevant obtained data will be </a:t>
            </a:r>
            <a:r>
              <a:rPr lang="en-US" sz="1200" b="1" spc="-59" dirty="0" smtClean="0">
                <a:solidFill>
                  <a:srgbClr val="6EFAE5"/>
                </a:solidFill>
                <a:latin typeface="HK Grotesk Light"/>
              </a:rPr>
              <a:t>preserved and archived permanently </a:t>
            </a:r>
            <a:r>
              <a:rPr lang="en-US" sz="1200" spc="-59" dirty="0" smtClean="0">
                <a:solidFill>
                  <a:srgbClr val="FFFFFF"/>
                </a:solidFill>
                <a:latin typeface="HK Grotesk Light"/>
              </a:rPr>
              <a:t>using </a:t>
            </a:r>
            <a:r>
              <a:rPr lang="en-US" sz="1200" b="1" spc="-59" dirty="0" smtClean="0">
                <a:solidFill>
                  <a:srgbClr val="6EFAE5"/>
                </a:solidFill>
                <a:latin typeface="HK Grotesk Light"/>
              </a:rPr>
              <a:t>csv format </a:t>
            </a:r>
            <a:r>
              <a:rPr lang="en-US" sz="1200" spc="-59" dirty="0" smtClean="0">
                <a:solidFill>
                  <a:srgbClr val="FFFFFF"/>
                </a:solidFill>
                <a:latin typeface="HK Grotesk Light"/>
              </a:rPr>
              <a:t>in a disciplinary repository to make it more widely accessible and citable.</a:t>
            </a:r>
          </a:p>
          <a:p>
            <a:pPr algn="just"/>
            <a:endParaRPr lang="en-US" sz="1200" spc="-59" dirty="0" smtClean="0">
              <a:solidFill>
                <a:srgbClr val="FFFFFF"/>
              </a:solidFill>
              <a:latin typeface="HK Grotesk Light"/>
            </a:endParaRPr>
          </a:p>
          <a:p>
            <a:pPr algn="just"/>
            <a:r>
              <a:rPr lang="en-US" sz="1200" spc="-59" dirty="0" smtClean="0">
                <a:solidFill>
                  <a:srgbClr val="FFFFFF"/>
                </a:solidFill>
                <a:latin typeface="HK Grotesk Light"/>
              </a:rPr>
              <a:t>A distributed approach to storing the data will be conducted:</a:t>
            </a:r>
          </a:p>
          <a:p>
            <a:pPr algn="just"/>
            <a:endParaRPr lang="en-US" sz="1200" spc="-59" dirty="0" smtClean="0">
              <a:solidFill>
                <a:srgbClr val="FFFFFF"/>
              </a:solidFill>
              <a:latin typeface="HK Grotesk Light"/>
            </a:endParaRPr>
          </a:p>
          <a:p>
            <a:pPr marL="514350" indent="-514350" algn="just">
              <a:buFont typeface="+mj-lt"/>
              <a:buAutoNum type="arabicPeriod"/>
            </a:pPr>
            <a:r>
              <a:rPr lang="en-US" sz="1200" b="1" spc="-59" dirty="0" smtClean="0">
                <a:solidFill>
                  <a:srgbClr val="6EFAE5"/>
                </a:solidFill>
                <a:latin typeface="HK Grotesk Light"/>
              </a:rPr>
              <a:t>Local options</a:t>
            </a:r>
            <a:r>
              <a:rPr lang="en-US" sz="1200" spc="-59" dirty="0" smtClean="0">
                <a:solidFill>
                  <a:srgbClr val="FFFFFF"/>
                </a:solidFill>
                <a:latin typeface="HK Grotesk Light"/>
              </a:rPr>
              <a:t>: such as internal hard drive (computer hard drive), external hard drives, and local server.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en-US" sz="1200" b="1" spc="-59" dirty="0" smtClean="0">
                <a:solidFill>
                  <a:srgbClr val="6EFAE5"/>
                </a:solidFill>
                <a:latin typeface="HK Grotesk Light"/>
              </a:rPr>
              <a:t>Cloud-based options</a:t>
            </a:r>
            <a:r>
              <a:rPr lang="en-US" sz="1200" spc="-59" dirty="0" smtClean="0">
                <a:solidFill>
                  <a:srgbClr val="FFFFFF"/>
                </a:solidFill>
                <a:latin typeface="HK Grotesk Light"/>
              </a:rPr>
              <a:t>: such as Amazon Web Services.</a:t>
            </a:r>
          </a:p>
          <a:p>
            <a:pPr algn="just"/>
            <a:endParaRPr lang="en-US" sz="1200" spc="-59" dirty="0" smtClean="0">
              <a:solidFill>
                <a:srgbClr val="FFFFFF"/>
              </a:solidFill>
              <a:latin typeface="HK Grotesk Light"/>
            </a:endParaRPr>
          </a:p>
          <a:p>
            <a:pPr algn="just"/>
            <a:r>
              <a:rPr lang="en-US" sz="1200" spc="-59" dirty="0" smtClean="0">
                <a:solidFill>
                  <a:srgbClr val="FFFFFF"/>
                </a:solidFill>
                <a:latin typeface="HK Grotesk Light"/>
              </a:rPr>
              <a:t>The </a:t>
            </a:r>
            <a:r>
              <a:rPr lang="en-US" sz="1200" b="1" spc="-59" dirty="0" smtClean="0">
                <a:solidFill>
                  <a:srgbClr val="6EFAE5"/>
                </a:solidFill>
                <a:latin typeface="HK Grotesk Light"/>
              </a:rPr>
              <a:t>IT Manager </a:t>
            </a:r>
            <a:r>
              <a:rPr lang="en-US" sz="1200" spc="-59" dirty="0" smtClean="0">
                <a:solidFill>
                  <a:srgbClr val="FFFFFF"/>
                </a:solidFill>
                <a:latin typeface="HK Grotesk Light"/>
              </a:rPr>
              <a:t>will be responsible for ensuring that data permissions have been correctly assigned and for advising on other aspects of data storage and security.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CFE3EA-2197-2A43-8850-41972DB235D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6365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en-US" sz="1200" spc="-59" dirty="0" smtClean="0">
                <a:solidFill>
                  <a:srgbClr val="FFFFFF"/>
                </a:solidFill>
                <a:latin typeface="HK Grotesk Light"/>
              </a:rPr>
              <a:t>All relevant obtained data will be </a:t>
            </a:r>
            <a:r>
              <a:rPr lang="en-US" sz="1200" b="1" spc="-59" dirty="0" smtClean="0">
                <a:solidFill>
                  <a:srgbClr val="6EFAE5"/>
                </a:solidFill>
                <a:latin typeface="HK Grotesk Light"/>
              </a:rPr>
              <a:t>preserved and archived permanently </a:t>
            </a:r>
            <a:r>
              <a:rPr lang="en-US" sz="1200" spc="-59" dirty="0" smtClean="0">
                <a:solidFill>
                  <a:srgbClr val="FFFFFF"/>
                </a:solidFill>
                <a:latin typeface="HK Grotesk Light"/>
              </a:rPr>
              <a:t>using </a:t>
            </a:r>
            <a:r>
              <a:rPr lang="en-US" sz="1200" b="1" spc="-59" dirty="0" smtClean="0">
                <a:solidFill>
                  <a:srgbClr val="6EFAE5"/>
                </a:solidFill>
                <a:latin typeface="HK Grotesk Light"/>
              </a:rPr>
              <a:t>csv format </a:t>
            </a:r>
            <a:r>
              <a:rPr lang="en-US" sz="1200" spc="-59" dirty="0" smtClean="0">
                <a:solidFill>
                  <a:srgbClr val="FFFFFF"/>
                </a:solidFill>
                <a:latin typeface="HK Grotesk Light"/>
              </a:rPr>
              <a:t>in a disciplinary repository to make it more widely accessible and citable.</a:t>
            </a:r>
          </a:p>
          <a:p>
            <a:pPr algn="just"/>
            <a:endParaRPr lang="en-US" sz="1200" spc="-59" dirty="0" smtClean="0">
              <a:solidFill>
                <a:srgbClr val="FFFFFF"/>
              </a:solidFill>
              <a:latin typeface="HK Grotesk Light"/>
            </a:endParaRPr>
          </a:p>
          <a:p>
            <a:pPr algn="just"/>
            <a:r>
              <a:rPr lang="en-US" sz="1200" spc="-59" dirty="0" smtClean="0">
                <a:solidFill>
                  <a:srgbClr val="FFFFFF"/>
                </a:solidFill>
                <a:latin typeface="HK Grotesk Light"/>
              </a:rPr>
              <a:t>A distributed approach to storing the data will be conducted:</a:t>
            </a:r>
          </a:p>
          <a:p>
            <a:pPr algn="just"/>
            <a:endParaRPr lang="en-US" sz="1200" spc="-59" dirty="0" smtClean="0">
              <a:solidFill>
                <a:srgbClr val="FFFFFF"/>
              </a:solidFill>
              <a:latin typeface="HK Grotesk Light"/>
            </a:endParaRPr>
          </a:p>
          <a:p>
            <a:pPr marL="514350" indent="-514350" algn="just">
              <a:buFont typeface="+mj-lt"/>
              <a:buAutoNum type="arabicPeriod"/>
            </a:pPr>
            <a:r>
              <a:rPr lang="en-US" sz="1200" b="1" spc="-59" dirty="0" smtClean="0">
                <a:solidFill>
                  <a:srgbClr val="6EFAE5"/>
                </a:solidFill>
                <a:latin typeface="HK Grotesk Light"/>
              </a:rPr>
              <a:t>Local options</a:t>
            </a:r>
            <a:r>
              <a:rPr lang="en-US" sz="1200" spc="-59" dirty="0" smtClean="0">
                <a:solidFill>
                  <a:srgbClr val="FFFFFF"/>
                </a:solidFill>
                <a:latin typeface="HK Grotesk Light"/>
              </a:rPr>
              <a:t>: such as internal hard drive (computer hard drive), external hard drives, and local server.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en-US" sz="1200" b="1" spc="-59" dirty="0" smtClean="0">
                <a:solidFill>
                  <a:srgbClr val="6EFAE5"/>
                </a:solidFill>
                <a:latin typeface="HK Grotesk Light"/>
              </a:rPr>
              <a:t>Cloud-based options</a:t>
            </a:r>
            <a:r>
              <a:rPr lang="en-US" sz="1200" spc="-59" dirty="0" smtClean="0">
                <a:solidFill>
                  <a:srgbClr val="FFFFFF"/>
                </a:solidFill>
                <a:latin typeface="HK Grotesk Light"/>
              </a:rPr>
              <a:t>: such as Amazon Web Services.</a:t>
            </a:r>
          </a:p>
          <a:p>
            <a:pPr algn="just"/>
            <a:endParaRPr lang="en-US" sz="1200" spc="-59" dirty="0" smtClean="0">
              <a:solidFill>
                <a:srgbClr val="FFFFFF"/>
              </a:solidFill>
              <a:latin typeface="HK Grotesk Light"/>
            </a:endParaRPr>
          </a:p>
          <a:p>
            <a:pPr algn="just"/>
            <a:r>
              <a:rPr lang="en-US" sz="1200" spc="-59" dirty="0" smtClean="0">
                <a:solidFill>
                  <a:srgbClr val="FFFFFF"/>
                </a:solidFill>
                <a:latin typeface="HK Grotesk Light"/>
              </a:rPr>
              <a:t>The </a:t>
            </a:r>
            <a:r>
              <a:rPr lang="en-US" sz="1200" b="1" spc="-59" dirty="0" smtClean="0">
                <a:solidFill>
                  <a:srgbClr val="6EFAE5"/>
                </a:solidFill>
                <a:latin typeface="HK Grotesk Light"/>
              </a:rPr>
              <a:t>IT Manager </a:t>
            </a:r>
            <a:r>
              <a:rPr lang="en-US" sz="1200" spc="-59" dirty="0" smtClean="0">
                <a:solidFill>
                  <a:srgbClr val="FFFFFF"/>
                </a:solidFill>
                <a:latin typeface="HK Grotesk Light"/>
              </a:rPr>
              <a:t>will be responsible for ensuring that data permissions have been correctly assigned and for advising on other aspects of data storage and security.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CFE3EA-2197-2A43-8850-41972DB235D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2699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en-US" sz="1200" spc="-59" dirty="0" smtClean="0">
                <a:solidFill>
                  <a:srgbClr val="FFFFFF"/>
                </a:solidFill>
                <a:latin typeface="HK Grotesk Light"/>
              </a:rPr>
              <a:t>All relevant obtained data will be </a:t>
            </a:r>
            <a:r>
              <a:rPr lang="en-US" sz="1200" b="1" spc="-59" dirty="0" smtClean="0">
                <a:solidFill>
                  <a:srgbClr val="6EFAE5"/>
                </a:solidFill>
                <a:latin typeface="HK Grotesk Light"/>
              </a:rPr>
              <a:t>preserved and archived permanently </a:t>
            </a:r>
            <a:r>
              <a:rPr lang="en-US" sz="1200" spc="-59" dirty="0" smtClean="0">
                <a:solidFill>
                  <a:srgbClr val="FFFFFF"/>
                </a:solidFill>
                <a:latin typeface="HK Grotesk Light"/>
              </a:rPr>
              <a:t>using </a:t>
            </a:r>
            <a:r>
              <a:rPr lang="en-US" sz="1200" b="1" spc="-59" dirty="0" smtClean="0">
                <a:solidFill>
                  <a:srgbClr val="6EFAE5"/>
                </a:solidFill>
                <a:latin typeface="HK Grotesk Light"/>
              </a:rPr>
              <a:t>csv format </a:t>
            </a:r>
            <a:r>
              <a:rPr lang="en-US" sz="1200" spc="-59" dirty="0" smtClean="0">
                <a:solidFill>
                  <a:srgbClr val="FFFFFF"/>
                </a:solidFill>
                <a:latin typeface="HK Grotesk Light"/>
              </a:rPr>
              <a:t>in a disciplinary repository to make it more widely accessible and citable.</a:t>
            </a:r>
          </a:p>
          <a:p>
            <a:pPr algn="just"/>
            <a:endParaRPr lang="en-US" sz="1200" spc="-59" dirty="0" smtClean="0">
              <a:solidFill>
                <a:srgbClr val="FFFFFF"/>
              </a:solidFill>
              <a:latin typeface="HK Grotesk Light"/>
            </a:endParaRPr>
          </a:p>
          <a:p>
            <a:pPr algn="just"/>
            <a:r>
              <a:rPr lang="en-US" sz="1200" spc="-59" dirty="0" smtClean="0">
                <a:solidFill>
                  <a:srgbClr val="FFFFFF"/>
                </a:solidFill>
                <a:latin typeface="HK Grotesk Light"/>
              </a:rPr>
              <a:t>A distributed approach to storing the data will be conducted:</a:t>
            </a:r>
          </a:p>
          <a:p>
            <a:pPr algn="just"/>
            <a:endParaRPr lang="en-US" sz="1200" spc="-59" dirty="0" smtClean="0">
              <a:solidFill>
                <a:srgbClr val="FFFFFF"/>
              </a:solidFill>
              <a:latin typeface="HK Grotesk Light"/>
            </a:endParaRPr>
          </a:p>
          <a:p>
            <a:pPr marL="514350" indent="-514350" algn="just">
              <a:buFont typeface="+mj-lt"/>
              <a:buAutoNum type="arabicPeriod"/>
            </a:pPr>
            <a:r>
              <a:rPr lang="en-US" sz="1200" b="1" spc="-59" dirty="0" smtClean="0">
                <a:solidFill>
                  <a:srgbClr val="6EFAE5"/>
                </a:solidFill>
                <a:latin typeface="HK Grotesk Light"/>
              </a:rPr>
              <a:t>Local options</a:t>
            </a:r>
            <a:r>
              <a:rPr lang="en-US" sz="1200" spc="-59" dirty="0" smtClean="0">
                <a:solidFill>
                  <a:srgbClr val="FFFFFF"/>
                </a:solidFill>
                <a:latin typeface="HK Grotesk Light"/>
              </a:rPr>
              <a:t>: such as internal hard drive (computer hard drive), external hard drives, and local server.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en-US" sz="1200" b="1" spc="-59" dirty="0" smtClean="0">
                <a:solidFill>
                  <a:srgbClr val="6EFAE5"/>
                </a:solidFill>
                <a:latin typeface="HK Grotesk Light"/>
              </a:rPr>
              <a:t>Cloud-based options</a:t>
            </a:r>
            <a:r>
              <a:rPr lang="en-US" sz="1200" spc="-59" dirty="0" smtClean="0">
                <a:solidFill>
                  <a:srgbClr val="FFFFFF"/>
                </a:solidFill>
                <a:latin typeface="HK Grotesk Light"/>
              </a:rPr>
              <a:t>: such as Amazon Web Services.</a:t>
            </a:r>
          </a:p>
          <a:p>
            <a:pPr algn="just"/>
            <a:endParaRPr lang="en-US" sz="1200" spc="-59" dirty="0" smtClean="0">
              <a:solidFill>
                <a:srgbClr val="FFFFFF"/>
              </a:solidFill>
              <a:latin typeface="HK Grotesk Light"/>
            </a:endParaRPr>
          </a:p>
          <a:p>
            <a:pPr algn="just"/>
            <a:r>
              <a:rPr lang="en-US" sz="1200" spc="-59" dirty="0" smtClean="0">
                <a:solidFill>
                  <a:srgbClr val="FFFFFF"/>
                </a:solidFill>
                <a:latin typeface="HK Grotesk Light"/>
              </a:rPr>
              <a:t>The </a:t>
            </a:r>
            <a:r>
              <a:rPr lang="en-US" sz="1200" b="1" spc="-59" dirty="0" smtClean="0">
                <a:solidFill>
                  <a:srgbClr val="6EFAE5"/>
                </a:solidFill>
                <a:latin typeface="HK Grotesk Light"/>
              </a:rPr>
              <a:t>IT Manager </a:t>
            </a:r>
            <a:r>
              <a:rPr lang="en-US" sz="1200" spc="-59" dirty="0" smtClean="0">
                <a:solidFill>
                  <a:srgbClr val="FFFFFF"/>
                </a:solidFill>
                <a:latin typeface="HK Grotesk Light"/>
              </a:rPr>
              <a:t>will be responsible for ensuring that data permissions have been correctly assigned and for advising on other aspects of data storage and security.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CFE3EA-2197-2A43-8850-41972DB235D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8989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6/19/2020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6/19/2020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6/19/2020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hyperlink" Target="mailto:Credit.card@gmail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microsoft.com/office/2007/relationships/hdphoto" Target="../media/hdphoto3.wdp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kaggle.com/mlg-ulb" TargetMode="External"/><Relationship Id="rId4" Type="http://schemas.openxmlformats.org/officeDocument/2006/relationships/hyperlink" Target="http://opendatacommons.org/licenses/dbcl/1.0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-1914912">
            <a:off x="-1473454" y="1810823"/>
            <a:ext cx="21356206" cy="6874465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765499" y="893234"/>
            <a:ext cx="16878300" cy="3693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4430"/>
              </a:lnSpc>
            </a:pPr>
            <a:r>
              <a:rPr lang="en-US" sz="13000" spc="-390" dirty="0" smtClean="0">
                <a:solidFill>
                  <a:srgbClr val="FFFFFF"/>
                </a:solidFill>
                <a:latin typeface="HK Grotesk Bold"/>
              </a:rPr>
              <a:t>Credit Card Fraud Detection</a:t>
            </a:r>
            <a:endParaRPr lang="en-US" sz="13000" spc="-390" dirty="0">
              <a:solidFill>
                <a:srgbClr val="FFFFFF"/>
              </a:solidFill>
              <a:latin typeface="HK Grotesk Bold"/>
            </a:endParaRPr>
          </a:p>
        </p:txBody>
      </p:sp>
      <p:grpSp>
        <p:nvGrpSpPr>
          <p:cNvPr id="6" name="Group 6"/>
          <p:cNvGrpSpPr/>
          <p:nvPr/>
        </p:nvGrpSpPr>
        <p:grpSpPr>
          <a:xfrm>
            <a:off x="15330652" y="7061766"/>
            <a:ext cx="1928648" cy="2074442"/>
            <a:chOff x="0" y="0"/>
            <a:chExt cx="2571531" cy="2765923"/>
          </a:xfrm>
        </p:grpSpPr>
        <p:sp>
          <p:nvSpPr>
            <p:cNvPr id="7" name="AutoShape 7"/>
            <p:cNvSpPr/>
            <p:nvPr/>
          </p:nvSpPr>
          <p:spPr>
            <a:xfrm>
              <a:off x="2508031" y="0"/>
              <a:ext cx="63500" cy="1767642"/>
            </a:xfrm>
            <a:prstGeom prst="rect">
              <a:avLst/>
            </a:prstGeom>
            <a:solidFill>
              <a:srgbClr val="57FFDC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2310295"/>
              <a:ext cx="2571531" cy="4556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664"/>
                </a:lnSpc>
              </a:pPr>
              <a:r>
                <a:rPr lang="en-US" sz="2400">
                  <a:solidFill>
                    <a:srgbClr val="FFFFFF"/>
                  </a:solidFill>
                  <a:latin typeface="HK Grotesk Bold"/>
                </a:rPr>
                <a:t>01</a:t>
              </a:r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854" b="94797" l="3023" r="96628">
                        <a14:foregroundMark x1="20581" y1="36260" x2="20581" y2="36260"/>
                        <a14:foregroundMark x1="21047" y1="38374" x2="21047" y2="38374"/>
                        <a14:foregroundMark x1="37674" y1="18862" x2="37674" y2="18862"/>
                        <a14:foregroundMark x1="40698" y1="17073" x2="40698" y2="17073"/>
                        <a14:foregroundMark x1="19767" y1="22439" x2="19767" y2="22439"/>
                        <a14:foregroundMark x1="21512" y1="20163" x2="21512" y2="20163"/>
                        <a14:backgroundMark x1="39302" y1="18862" x2="39302" y2="1886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53200" y="3086100"/>
            <a:ext cx="8945179" cy="639684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-1627308">
            <a:off x="-6906184" y="-1872346"/>
            <a:ext cx="17016201" cy="6180151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9558" y="-647700"/>
            <a:ext cx="16152684" cy="34240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880"/>
              </a:lnSpc>
            </a:pPr>
            <a:r>
              <a:rPr lang="en-US" sz="6600" spc="-240" dirty="0" smtClean="0">
                <a:solidFill>
                  <a:srgbClr val="FFFFFF"/>
                </a:solidFill>
                <a:latin typeface="HK Grotesk Bold"/>
              </a:rPr>
              <a:t> </a:t>
            </a:r>
            <a:br>
              <a:rPr lang="en-US" sz="6600" spc="-240" dirty="0" smtClean="0">
                <a:solidFill>
                  <a:srgbClr val="FFFFFF"/>
                </a:solidFill>
                <a:latin typeface="HK Grotesk Bold"/>
              </a:rPr>
            </a:br>
            <a:r>
              <a:rPr lang="en-US" sz="4800" spc="-240" dirty="0" smtClean="0">
                <a:solidFill>
                  <a:srgbClr val="FFFFFF"/>
                </a:solidFill>
                <a:latin typeface="HK Grotesk Bold"/>
              </a:rPr>
              <a:t>Data Organization, Documentation and Metadata</a:t>
            </a:r>
            <a:r>
              <a:rPr lang="en-US" sz="6600" spc="-240" dirty="0" smtClean="0">
                <a:solidFill>
                  <a:srgbClr val="FFFFFF"/>
                </a:solidFill>
                <a:latin typeface="HK Grotesk Bold"/>
              </a:rPr>
              <a:t/>
            </a:r>
            <a:br>
              <a:rPr lang="en-US" sz="6600" spc="-240" dirty="0" smtClean="0">
                <a:solidFill>
                  <a:srgbClr val="FFFFFF"/>
                </a:solidFill>
                <a:latin typeface="HK Grotesk Bold"/>
              </a:rPr>
            </a:br>
            <a:endParaRPr lang="en-US" sz="6600" spc="-240" dirty="0">
              <a:solidFill>
                <a:srgbClr val="FFFFFF"/>
              </a:solidFill>
              <a:latin typeface="HK Grotesk Bold"/>
            </a:endParaRP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-1627308">
            <a:off x="5445209" y="7487829"/>
            <a:ext cx="17016201" cy="6180151"/>
          </a:xfrm>
          <a:prstGeom prst="rect">
            <a:avLst/>
          </a:prstGeom>
        </p:spPr>
      </p:pic>
      <p:grpSp>
        <p:nvGrpSpPr>
          <p:cNvPr id="15" name="Group 15"/>
          <p:cNvGrpSpPr/>
          <p:nvPr/>
        </p:nvGrpSpPr>
        <p:grpSpPr>
          <a:xfrm>
            <a:off x="583850" y="7505700"/>
            <a:ext cx="616957" cy="2078970"/>
            <a:chOff x="0" y="0"/>
            <a:chExt cx="822610" cy="2771960"/>
          </a:xfrm>
        </p:grpSpPr>
        <p:sp>
          <p:nvSpPr>
            <p:cNvPr id="16" name="AutoShape 16"/>
            <p:cNvSpPr/>
            <p:nvPr/>
          </p:nvSpPr>
          <p:spPr>
            <a:xfrm>
              <a:off x="0" y="0"/>
              <a:ext cx="63500" cy="1767642"/>
            </a:xfrm>
            <a:prstGeom prst="rect">
              <a:avLst/>
            </a:prstGeom>
            <a:solidFill>
              <a:srgbClr val="57FFDC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2310295"/>
              <a:ext cx="822610" cy="4616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4"/>
                </a:lnSpc>
              </a:pPr>
              <a:r>
                <a:rPr lang="en-US" sz="2400" dirty="0" smtClean="0">
                  <a:solidFill>
                    <a:srgbClr val="FFFFFF"/>
                  </a:solidFill>
                  <a:latin typeface="HK Grotesk Bold"/>
                </a:rPr>
                <a:t>10</a:t>
              </a:r>
              <a:endParaRPr lang="en-US" sz="2400" dirty="0">
                <a:solidFill>
                  <a:srgbClr val="FFFFFF"/>
                </a:solidFill>
                <a:latin typeface="HK Grotesk Bold"/>
              </a:endParaRPr>
            </a:p>
          </p:txBody>
        </p:sp>
      </p:grpSp>
      <p:sp>
        <p:nvSpPr>
          <p:cNvPr id="4" name="Rectangle 3"/>
          <p:cNvSpPr/>
          <p:nvPr/>
        </p:nvSpPr>
        <p:spPr>
          <a:xfrm>
            <a:off x="1195551" y="1742542"/>
            <a:ext cx="8999027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spc="-59" dirty="0" smtClean="0">
                <a:solidFill>
                  <a:srgbClr val="FFFFFF"/>
                </a:solidFill>
                <a:latin typeface="HK Grotesk Light"/>
              </a:rPr>
              <a:t>Our Metadata</a:t>
            </a:r>
            <a:endParaRPr lang="en-US" sz="2800" spc="-59" dirty="0">
              <a:solidFill>
                <a:srgbClr val="FFFFFF"/>
              </a:solidFill>
              <a:latin typeface="HK Grotesk Light"/>
            </a:endParaRPr>
          </a:p>
          <a:p>
            <a:endParaRPr lang="en-US" dirty="0"/>
          </a:p>
        </p:txBody>
      </p:sp>
      <p:graphicFrame>
        <p:nvGraphicFramePr>
          <p:cNvPr id="12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37775313"/>
              </p:ext>
            </p:extLst>
          </p:nvPr>
        </p:nvGraphicFramePr>
        <p:xfrm>
          <a:off x="1195552" y="2580351"/>
          <a:ext cx="15568448" cy="7287548"/>
        </p:xfrm>
        <a:graphic>
          <a:graphicData uri="http://schemas.openxmlformats.org/drawingml/2006/table">
            <a:tbl>
              <a:tblPr firstRow="1" firstCol="1" bandRow="1">
                <a:tableStyleId>{7DF18680-E054-41AD-8BC1-D1AEF772440D}</a:tableStyleId>
              </a:tblPr>
              <a:tblGrid>
                <a:gridCol w="49476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208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1812">
                <a:tc>
                  <a:txBody>
                    <a:bodyPr/>
                    <a:lstStyle/>
                    <a:p>
                      <a:pPr marL="0" marR="0" algn="just" fontAlgn="base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Dataset ID </a:t>
                      </a:r>
                    </a:p>
                  </a:txBody>
                  <a:tcPr marL="53561" marR="53561" marT="0" marB="0" anchor="ctr"/>
                </a:tc>
                <a:tc>
                  <a:txBody>
                    <a:bodyPr/>
                    <a:lstStyle/>
                    <a:p>
                      <a:pPr marL="0" marR="0" algn="just" fontAlgn="base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CC _</a:t>
                      </a:r>
                      <a:r>
                        <a:rPr lang="en-US" sz="1600" dirty="0" err="1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Fraud_PAL</a:t>
                      </a:r>
                      <a:endParaRPr lang="en-US" sz="1600" dirty="0"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53561" marR="53561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1812">
                <a:tc>
                  <a:txBody>
                    <a:bodyPr/>
                    <a:lstStyle/>
                    <a:p>
                      <a:pPr marL="0" marR="0" algn="just" fontAlgn="base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Format</a:t>
                      </a:r>
                    </a:p>
                  </a:txBody>
                  <a:tcPr marL="53561" marR="53561" marT="0" marB="0" anchor="ctr"/>
                </a:tc>
                <a:tc>
                  <a:txBody>
                    <a:bodyPr/>
                    <a:lstStyle/>
                    <a:p>
                      <a:pPr marL="0" marR="0" algn="just" fontAlgn="base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comma-separated values (CSV) file</a:t>
                      </a:r>
                    </a:p>
                  </a:txBody>
                  <a:tcPr marL="53561" marR="53561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1812">
                <a:tc>
                  <a:txBody>
                    <a:bodyPr/>
                    <a:lstStyle/>
                    <a:p>
                      <a:pPr marL="0" marR="0" algn="just" fontAlgn="base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Publication Date </a:t>
                      </a:r>
                    </a:p>
                  </a:txBody>
                  <a:tcPr marL="53561" marR="53561" marT="0" marB="0" anchor="ctr"/>
                </a:tc>
                <a:tc>
                  <a:txBody>
                    <a:bodyPr/>
                    <a:lstStyle/>
                    <a:p>
                      <a:pPr marL="0" marR="0" algn="just" fontAlgn="base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2021-06-1</a:t>
                      </a:r>
                    </a:p>
                  </a:txBody>
                  <a:tcPr marL="53561" marR="53561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1812">
                <a:tc>
                  <a:txBody>
                    <a:bodyPr/>
                    <a:lstStyle/>
                    <a:p>
                      <a:pPr marL="0" marR="0" algn="just" fontAlgn="base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Title </a:t>
                      </a:r>
                    </a:p>
                  </a:txBody>
                  <a:tcPr marL="53561" marR="53561" marT="0" marB="0" anchor="ctr"/>
                </a:tc>
                <a:tc>
                  <a:txBody>
                    <a:bodyPr/>
                    <a:lstStyle/>
                    <a:p>
                      <a:pPr marL="0" marR="0" algn="just" fontAlgn="base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Credit Card Fraud Detection </a:t>
                      </a:r>
                    </a:p>
                  </a:txBody>
                  <a:tcPr marL="53561" marR="53561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3910">
                <a:tc>
                  <a:txBody>
                    <a:bodyPr/>
                    <a:lstStyle/>
                    <a:p>
                      <a:pPr marL="0" marR="0" algn="just" fontAlgn="base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Authors</a:t>
                      </a:r>
                    </a:p>
                  </a:txBody>
                  <a:tcPr marL="53561" marR="53561" marT="0" marB="0" anchor="ctr"/>
                </a:tc>
                <a:tc>
                  <a:txBody>
                    <a:bodyPr/>
                    <a:lstStyle/>
                    <a:p>
                      <a:pPr marL="0" marR="0" algn="just" fontAlgn="base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Sanaa’ </a:t>
                      </a:r>
                      <a:r>
                        <a:rPr lang="en-US" sz="1600" dirty="0" err="1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Laimoun</a:t>
                      </a:r>
                      <a:r>
                        <a:rPr lang="en-US" sz="1600" dirty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, Sahar </a:t>
                      </a:r>
                      <a:r>
                        <a:rPr lang="en-US" sz="1600" dirty="0" err="1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Shehadeh</a:t>
                      </a:r>
                      <a:r>
                        <a:rPr lang="en-US" sz="1600" dirty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, </a:t>
                      </a:r>
                      <a:r>
                        <a:rPr lang="en-US" sz="1600" dirty="0" err="1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Asmaa</a:t>
                      </a:r>
                      <a:r>
                        <a:rPr lang="en-US" sz="1600" dirty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’ </a:t>
                      </a:r>
                      <a:r>
                        <a:rPr lang="en-US" sz="1600" dirty="0" err="1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Duha</a:t>
                      </a:r>
                      <a:r>
                        <a:rPr lang="en-US" sz="1600" dirty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, Mohammad Nasser, Mohammad Fares.</a:t>
                      </a:r>
                    </a:p>
                  </a:txBody>
                  <a:tcPr marL="53561" marR="53561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1812">
                <a:tc>
                  <a:txBody>
                    <a:bodyPr/>
                    <a:lstStyle/>
                    <a:p>
                      <a:pPr marL="0" marR="0" algn="just" fontAlgn="base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Contact </a:t>
                      </a:r>
                    </a:p>
                  </a:txBody>
                  <a:tcPr marL="53561" marR="53561" marT="0" marB="0" anchor="ctr"/>
                </a:tc>
                <a:tc>
                  <a:txBody>
                    <a:bodyPr/>
                    <a:lstStyle/>
                    <a:p>
                      <a:pPr marL="0" marR="0" algn="just" fontAlgn="base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u="sng" dirty="0" err="1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  <a:hlinkClick r:id="rId4"/>
                        </a:rPr>
                        <a:t>Credit.card@gmail</a:t>
                      </a:r>
                      <a:r>
                        <a:rPr lang="en-US" sz="1600" dirty="0" err="1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.ps</a:t>
                      </a:r>
                      <a:r>
                        <a:rPr lang="en-US" sz="1600" dirty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(example)</a:t>
                      </a:r>
                    </a:p>
                  </a:txBody>
                  <a:tcPr marL="53561" marR="53561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12312">
                <a:tc>
                  <a:txBody>
                    <a:bodyPr/>
                    <a:lstStyle/>
                    <a:p>
                      <a:pPr marL="0" marR="0" algn="just" fontAlgn="base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Description </a:t>
                      </a:r>
                    </a:p>
                  </a:txBody>
                  <a:tcPr marL="53561" marR="53561" marT="0" marB="0" anchor="ctr"/>
                </a:tc>
                <a:tc>
                  <a:txBody>
                    <a:bodyPr/>
                    <a:lstStyle/>
                    <a:p>
                      <a:pPr marL="0" marR="0" algn="just" fontAlgn="base">
                        <a:lnSpc>
                          <a:spcPts val="1500"/>
                        </a:lnSpc>
                      </a:pPr>
                      <a:r>
                        <a:rPr lang="en-US" sz="1600" dirty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The project involves development of a predictive and prescriptive analytics software for detecting fraudulent transactions in real-time, high speeds and with high accuracy.</a:t>
                      </a:r>
                    </a:p>
                    <a:p>
                      <a:pPr marL="0" marR="0" algn="just" fontAlgn="base">
                        <a:lnSpc>
                          <a:spcPts val="1500"/>
                        </a:lnSpc>
                      </a:pPr>
                      <a:r>
                        <a:rPr lang="en-US" sz="1600" dirty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The data will contain only numerical input variables which will be the result of a PCA transformation.</a:t>
                      </a:r>
                    </a:p>
                  </a:txBody>
                  <a:tcPr marL="53561" marR="53561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0911">
                <a:tc>
                  <a:txBody>
                    <a:bodyPr/>
                    <a:lstStyle/>
                    <a:p>
                      <a:pPr marL="0" marR="0" algn="just" fontAlgn="base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Subject </a:t>
                      </a:r>
                    </a:p>
                  </a:txBody>
                  <a:tcPr marL="53561" marR="53561" marT="0" marB="0" anchor="ctr"/>
                </a:tc>
                <a:tc>
                  <a:txBody>
                    <a:bodyPr/>
                    <a:lstStyle/>
                    <a:p>
                      <a:pPr marL="0" marR="0" algn="just" fontAlgn="base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Financial Institutions; Banking and Finance; Crime; Business; Computer and Information Science; Software Engineering. </a:t>
                      </a:r>
                    </a:p>
                  </a:txBody>
                  <a:tcPr marL="53561" marR="53561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1812">
                <a:tc>
                  <a:txBody>
                    <a:bodyPr/>
                    <a:lstStyle/>
                    <a:p>
                      <a:pPr marL="0" marR="0" algn="just" fontAlgn="base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Keywords </a:t>
                      </a:r>
                    </a:p>
                  </a:txBody>
                  <a:tcPr marL="53561" marR="53561" marT="0" marB="0" anchor="ctr"/>
                </a:tc>
                <a:tc>
                  <a:txBody>
                    <a:bodyPr/>
                    <a:lstStyle/>
                    <a:p>
                      <a:pPr marL="0" marR="0" algn="just" fontAlgn="base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Fraud, detection, credit card</a:t>
                      </a:r>
                    </a:p>
                  </a:txBody>
                  <a:tcPr marL="53561" marR="53561" marT="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41812">
                <a:tc>
                  <a:txBody>
                    <a:bodyPr/>
                    <a:lstStyle/>
                    <a:p>
                      <a:pPr marL="0" marR="0" algn="just" fontAlgn="base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Location </a:t>
                      </a:r>
                    </a:p>
                  </a:txBody>
                  <a:tcPr marL="53561" marR="53561" marT="0" marB="0" anchor="ctr"/>
                </a:tc>
                <a:tc>
                  <a:txBody>
                    <a:bodyPr/>
                    <a:lstStyle/>
                    <a:p>
                      <a:pPr marL="0" marR="0" algn="just" fontAlgn="base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Palestine </a:t>
                      </a:r>
                    </a:p>
                  </a:txBody>
                  <a:tcPr marL="53561" marR="53561" marT="0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667387">
                <a:tc>
                  <a:txBody>
                    <a:bodyPr/>
                    <a:lstStyle/>
                    <a:p>
                      <a:pPr marL="0" marR="0" algn="just" fontAlgn="base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Use of the Data</a:t>
                      </a:r>
                    </a:p>
                  </a:txBody>
                  <a:tcPr marL="53561" marR="53561" marT="0" marB="0" anchor="ctr"/>
                </a:tc>
                <a:tc>
                  <a:txBody>
                    <a:bodyPr/>
                    <a:lstStyle/>
                    <a:p>
                      <a:pPr marL="0" marR="0" algn="just" fontAlgn="base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The data may be used for further research on the Credit Card Fraud in Palestine, further investigation, to set as a baseline in Palestine, for validation and verification, and citation.</a:t>
                      </a:r>
                    </a:p>
                  </a:txBody>
                  <a:tcPr marL="53561" marR="53561" marT="0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70911">
                <a:tc>
                  <a:txBody>
                    <a:bodyPr/>
                    <a:lstStyle/>
                    <a:p>
                      <a:pPr marL="0" marR="0" algn="just" fontAlgn="base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Restrictions</a:t>
                      </a:r>
                    </a:p>
                  </a:txBody>
                  <a:tcPr marL="53561" marR="53561" marT="0" marB="0" anchor="ctr"/>
                </a:tc>
                <a:tc>
                  <a:txBody>
                    <a:bodyPr/>
                    <a:lstStyle/>
                    <a:p>
                      <a:pPr marL="0" marR="0" algn="just" fontAlgn="base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Due to confidentiality issues, we cannot provide the original features and more background information about the data.</a:t>
                      </a:r>
                    </a:p>
                  </a:txBody>
                  <a:tcPr marL="53561" marR="53561" marT="0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613997">
                <a:tc>
                  <a:txBody>
                    <a:bodyPr/>
                    <a:lstStyle/>
                    <a:p>
                      <a:pPr marL="0" marR="0" algn="just" fontAlgn="base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Note</a:t>
                      </a:r>
                    </a:p>
                  </a:txBody>
                  <a:tcPr marL="53561" marR="53561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The authors would like to thank Center for Continuing Education - </a:t>
                      </a:r>
                      <a:r>
                        <a:rPr lang="en-US" sz="1600" dirty="0" err="1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Birzeit</a:t>
                      </a:r>
                      <a:r>
                        <a:rPr lang="en-US" sz="1600" dirty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University for their support.</a:t>
                      </a:r>
                    </a:p>
                    <a:p>
                      <a:pPr marL="0" marR="0" algn="just" fontAlgn="base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 </a:t>
                      </a:r>
                    </a:p>
                  </a:txBody>
                  <a:tcPr marL="53561" marR="53561" marT="0" marB="0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41812">
                <a:tc>
                  <a:txBody>
                    <a:bodyPr/>
                    <a:lstStyle/>
                    <a:p>
                      <a:pPr marL="0" marR="0" algn="just" fontAlgn="base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Depositor </a:t>
                      </a:r>
                    </a:p>
                  </a:txBody>
                  <a:tcPr marL="53561" marR="53561" marT="0" marB="0" anchor="ctr"/>
                </a:tc>
                <a:tc>
                  <a:txBody>
                    <a:bodyPr/>
                    <a:lstStyle/>
                    <a:p>
                      <a:pPr marL="0" marR="0" algn="just" fontAlgn="base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N/A </a:t>
                      </a:r>
                    </a:p>
                  </a:txBody>
                  <a:tcPr marL="53561" marR="53561" marT="0" marB="0" anchor="ctr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41812">
                <a:tc>
                  <a:txBody>
                    <a:bodyPr/>
                    <a:lstStyle/>
                    <a:p>
                      <a:pPr marL="0" marR="0" algn="just" fontAlgn="base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Deposit Date </a:t>
                      </a:r>
                    </a:p>
                  </a:txBody>
                  <a:tcPr marL="53561" marR="53561" marT="0" marB="0" anchor="ctr"/>
                </a:tc>
                <a:tc>
                  <a:txBody>
                    <a:bodyPr/>
                    <a:lstStyle/>
                    <a:p>
                      <a:pPr marL="0" marR="0" algn="just" fontAlgn="base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2021-06-1</a:t>
                      </a:r>
                    </a:p>
                  </a:txBody>
                  <a:tcPr marL="53561" marR="53561" marT="0" marB="0" anchor="ctr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41812">
                <a:tc>
                  <a:txBody>
                    <a:bodyPr/>
                    <a:lstStyle/>
                    <a:p>
                      <a:pPr marL="0" marR="0" algn="just" fontAlgn="base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Dataset Persistent ID </a:t>
                      </a:r>
                    </a:p>
                  </a:txBody>
                  <a:tcPr marL="53561" marR="53561" marT="0" marB="0" anchor="ctr"/>
                </a:tc>
                <a:tc>
                  <a:txBody>
                    <a:bodyPr/>
                    <a:lstStyle/>
                    <a:p>
                      <a:pPr marL="0" marR="0" algn="just" fontAlgn="base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CC _</a:t>
                      </a:r>
                      <a:r>
                        <a:rPr lang="en-US" sz="1600" dirty="0" err="1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Fraud_PAL</a:t>
                      </a:r>
                      <a:endParaRPr lang="en-US" sz="1600" dirty="0"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53561" marR="53561" marT="0" marB="0" anchor="ctr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4825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1627308">
            <a:off x="-6906184" y="-1872346"/>
            <a:ext cx="17016201" cy="6180151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601916" y="397313"/>
            <a:ext cx="14552484" cy="9816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880"/>
              </a:lnSpc>
            </a:pPr>
            <a:r>
              <a:rPr lang="en-US" sz="4400" spc="-240" dirty="0">
                <a:solidFill>
                  <a:srgbClr val="FFFFFF"/>
                </a:solidFill>
                <a:latin typeface="HK Grotesk Bold"/>
              </a:rPr>
              <a:t>Data Access and Intellectual Property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1627308">
            <a:off x="5445209" y="7487829"/>
            <a:ext cx="17016201" cy="6180151"/>
          </a:xfrm>
          <a:prstGeom prst="rect">
            <a:avLst/>
          </a:prstGeom>
        </p:spPr>
      </p:pic>
      <p:grpSp>
        <p:nvGrpSpPr>
          <p:cNvPr id="15" name="Group 15"/>
          <p:cNvGrpSpPr/>
          <p:nvPr/>
        </p:nvGrpSpPr>
        <p:grpSpPr>
          <a:xfrm>
            <a:off x="275371" y="7553335"/>
            <a:ext cx="616957" cy="2078970"/>
            <a:chOff x="0" y="0"/>
            <a:chExt cx="822610" cy="2771960"/>
          </a:xfrm>
        </p:grpSpPr>
        <p:sp>
          <p:nvSpPr>
            <p:cNvPr id="16" name="AutoShape 16"/>
            <p:cNvSpPr/>
            <p:nvPr/>
          </p:nvSpPr>
          <p:spPr>
            <a:xfrm>
              <a:off x="0" y="0"/>
              <a:ext cx="63500" cy="1767642"/>
            </a:xfrm>
            <a:prstGeom prst="rect">
              <a:avLst/>
            </a:prstGeom>
            <a:solidFill>
              <a:srgbClr val="57FFDC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2310295"/>
              <a:ext cx="822610" cy="4616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4"/>
                </a:lnSpc>
              </a:pPr>
              <a:r>
                <a:rPr lang="en-US" sz="2400" smtClean="0">
                  <a:solidFill>
                    <a:srgbClr val="FFFFFF"/>
                  </a:solidFill>
                  <a:latin typeface="HK Grotesk Bold"/>
                </a:rPr>
                <a:t>11</a:t>
              </a:r>
              <a:endParaRPr lang="en-US" sz="2400" dirty="0">
                <a:solidFill>
                  <a:srgbClr val="FFFFFF"/>
                </a:solidFill>
                <a:latin typeface="HK Grotesk Bold"/>
              </a:endParaRPr>
            </a:p>
          </p:txBody>
        </p:sp>
      </p:grpSp>
      <p:sp>
        <p:nvSpPr>
          <p:cNvPr id="27" name="Rectangle 26"/>
          <p:cNvSpPr/>
          <p:nvPr/>
        </p:nvSpPr>
        <p:spPr>
          <a:xfrm>
            <a:off x="892328" y="1638300"/>
            <a:ext cx="16540527" cy="69249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buFont typeface="Wingdings" panose="05000000000000000000" pitchFamily="2" charset="2"/>
              <a:buChar char="§"/>
            </a:pPr>
            <a:endParaRPr lang="en-US" sz="2600" spc="-59" dirty="0" smtClean="0">
              <a:solidFill>
                <a:srgbClr val="FFFFFF"/>
              </a:solidFill>
              <a:latin typeface="HK Grotesk Light"/>
            </a:endParaRPr>
          </a:p>
          <a:p>
            <a:pPr marL="457200" indent="-457200" algn="just">
              <a:buFont typeface="Wingdings" panose="05000000000000000000" pitchFamily="2" charset="2"/>
              <a:buChar char="§"/>
            </a:pPr>
            <a:endParaRPr lang="en-US" sz="2600" spc="-59" dirty="0">
              <a:solidFill>
                <a:srgbClr val="FFFFFF"/>
              </a:solidFill>
              <a:latin typeface="HK Grotesk Light"/>
            </a:endParaRPr>
          </a:p>
          <a:p>
            <a:pPr marL="457200" indent="-457200" algn="just">
              <a:buFont typeface="Wingdings" panose="05000000000000000000" pitchFamily="2" charset="2"/>
              <a:buChar char="§"/>
            </a:pPr>
            <a:r>
              <a:rPr lang="en-US" sz="2600" spc="-59" dirty="0" smtClean="0">
                <a:solidFill>
                  <a:srgbClr val="FFFFFF"/>
                </a:solidFill>
                <a:latin typeface="HK Grotesk Light"/>
              </a:rPr>
              <a:t>Always </a:t>
            </a:r>
            <a:r>
              <a:rPr lang="en-US" sz="2600" b="1" spc="-59" dirty="0">
                <a:solidFill>
                  <a:srgbClr val="6EFAE5"/>
                </a:solidFill>
                <a:latin typeface="HK Grotesk Light"/>
              </a:rPr>
              <a:t>three persons </a:t>
            </a:r>
            <a:r>
              <a:rPr lang="en-US" sz="2600" spc="-59" dirty="0">
                <a:solidFill>
                  <a:srgbClr val="FFFFFF"/>
                </a:solidFill>
                <a:latin typeface="HK Grotesk Light"/>
              </a:rPr>
              <a:t>from the partners have access to the </a:t>
            </a:r>
            <a:r>
              <a:rPr lang="en-US" sz="2600" b="1" spc="-59" dirty="0">
                <a:solidFill>
                  <a:srgbClr val="6EFAE5"/>
                </a:solidFill>
                <a:latin typeface="HK Grotesk Light"/>
              </a:rPr>
              <a:t>data drive files</a:t>
            </a:r>
            <a:r>
              <a:rPr lang="en-US" sz="2600" spc="-59" dirty="0">
                <a:solidFill>
                  <a:srgbClr val="FFFFFF"/>
                </a:solidFill>
                <a:latin typeface="HK Grotesk Light"/>
              </a:rPr>
              <a:t>, which assures </a:t>
            </a:r>
            <a:r>
              <a:rPr lang="en-US" sz="2600" spc="-59" dirty="0" smtClean="0">
                <a:solidFill>
                  <a:srgbClr val="FFFFFF"/>
                </a:solidFill>
                <a:latin typeface="HK Grotesk Light"/>
              </a:rPr>
              <a:t>access anytime.</a:t>
            </a:r>
          </a:p>
          <a:p>
            <a:pPr marL="457200" indent="-457200" algn="just">
              <a:buFont typeface="Wingdings" panose="05000000000000000000" pitchFamily="2" charset="2"/>
              <a:buChar char="§"/>
            </a:pPr>
            <a:endParaRPr lang="en-US" sz="2600" spc="-59" dirty="0" smtClean="0">
              <a:solidFill>
                <a:srgbClr val="FFFFFF"/>
              </a:solidFill>
              <a:latin typeface="HK Grotesk Light"/>
            </a:endParaRPr>
          </a:p>
          <a:p>
            <a:pPr marL="457200" indent="-457200" algn="just">
              <a:buFont typeface="Wingdings" panose="05000000000000000000" pitchFamily="2" charset="2"/>
              <a:buChar char="§"/>
            </a:pPr>
            <a:r>
              <a:rPr lang="en-US" sz="2600" spc="-59" dirty="0" smtClean="0">
                <a:solidFill>
                  <a:srgbClr val="FFFFFF"/>
                </a:solidFill>
                <a:latin typeface="HK Grotesk Light"/>
              </a:rPr>
              <a:t>Students, researchers </a:t>
            </a:r>
            <a:r>
              <a:rPr lang="en-US" sz="2600" spc="-59" dirty="0">
                <a:solidFill>
                  <a:srgbClr val="FFFFFF"/>
                </a:solidFill>
                <a:latin typeface="HK Grotesk Light"/>
              </a:rPr>
              <a:t>who use the data </a:t>
            </a:r>
            <a:r>
              <a:rPr lang="en-US" sz="2600" spc="-59" dirty="0" smtClean="0">
                <a:solidFill>
                  <a:srgbClr val="FFFFFF"/>
                </a:solidFill>
                <a:latin typeface="HK Grotesk Light"/>
              </a:rPr>
              <a:t> governed by </a:t>
            </a:r>
            <a:r>
              <a:rPr lang="en-US" sz="2600" spc="-59" dirty="0">
                <a:solidFill>
                  <a:srgbClr val="FFFFFF"/>
                </a:solidFill>
                <a:latin typeface="HK Grotesk Light"/>
              </a:rPr>
              <a:t>a </a:t>
            </a:r>
            <a:r>
              <a:rPr lang="en-US" sz="2600" b="1" spc="-59" dirty="0">
                <a:solidFill>
                  <a:srgbClr val="6EFAE5"/>
                </a:solidFill>
                <a:latin typeface="HK Grotesk Light"/>
              </a:rPr>
              <a:t>contract</a:t>
            </a:r>
            <a:r>
              <a:rPr lang="en-US" sz="2600" spc="-59" dirty="0">
                <a:solidFill>
                  <a:srgbClr val="FFFFFF"/>
                </a:solidFill>
                <a:latin typeface="HK Grotesk Light"/>
              </a:rPr>
              <a:t> </a:t>
            </a:r>
            <a:r>
              <a:rPr lang="en-US" sz="2600" spc="-59" dirty="0" smtClean="0">
                <a:solidFill>
                  <a:srgbClr val="FFFFFF"/>
                </a:solidFill>
                <a:latin typeface="HK Grotesk Light"/>
              </a:rPr>
              <a:t>to ensure </a:t>
            </a:r>
            <a:r>
              <a:rPr lang="en-US" sz="2600" b="1" spc="-59" dirty="0">
                <a:solidFill>
                  <a:srgbClr val="6EFAE5"/>
                </a:solidFill>
                <a:latin typeface="HK Grotesk Light"/>
              </a:rPr>
              <a:t>confidentiality</a:t>
            </a:r>
            <a:r>
              <a:rPr lang="en-US" sz="2600" spc="-59" dirty="0">
                <a:solidFill>
                  <a:srgbClr val="FFFFFF"/>
                </a:solidFill>
                <a:latin typeface="HK Grotesk Light"/>
              </a:rPr>
              <a:t> and publication rights</a:t>
            </a:r>
            <a:r>
              <a:rPr lang="en-US" sz="2600" spc="-59" dirty="0" smtClean="0">
                <a:solidFill>
                  <a:srgbClr val="FFFFFF"/>
                </a:solidFill>
                <a:latin typeface="HK Grotesk Light"/>
              </a:rPr>
              <a:t>.</a:t>
            </a:r>
          </a:p>
          <a:p>
            <a:pPr marL="457200" indent="-457200" algn="just">
              <a:buFont typeface="Wingdings" panose="05000000000000000000" pitchFamily="2" charset="2"/>
              <a:buChar char="§"/>
            </a:pPr>
            <a:endParaRPr lang="en-US" sz="2600" spc="-59" dirty="0" smtClean="0">
              <a:solidFill>
                <a:srgbClr val="FFFFFF"/>
              </a:solidFill>
              <a:latin typeface="HK Grotesk Light"/>
            </a:endParaRPr>
          </a:p>
          <a:p>
            <a:pPr marL="457200" indent="-457200" algn="just">
              <a:buFont typeface="Wingdings" panose="05000000000000000000" pitchFamily="2" charset="2"/>
              <a:buChar char="§"/>
            </a:pPr>
            <a:r>
              <a:rPr lang="en-US" sz="2600" b="1" spc="-59" dirty="0" smtClean="0">
                <a:solidFill>
                  <a:srgbClr val="6EFAE5"/>
                </a:solidFill>
                <a:latin typeface="HK Grotesk Light"/>
              </a:rPr>
              <a:t>Confidential </a:t>
            </a:r>
            <a:r>
              <a:rPr lang="en-US" sz="2600" b="1" spc="-59" dirty="0">
                <a:solidFill>
                  <a:srgbClr val="6EFAE5"/>
                </a:solidFill>
                <a:latin typeface="HK Grotesk Light"/>
              </a:rPr>
              <a:t>data </a:t>
            </a:r>
            <a:r>
              <a:rPr lang="en-US" sz="2600" spc="-59" dirty="0">
                <a:solidFill>
                  <a:srgbClr val="FFFFFF"/>
                </a:solidFill>
                <a:latin typeface="HK Grotesk Light"/>
              </a:rPr>
              <a:t>will be stored in the </a:t>
            </a:r>
            <a:r>
              <a:rPr lang="en-US" sz="2600" b="1" spc="-59" dirty="0">
                <a:solidFill>
                  <a:srgbClr val="6EFAE5"/>
                </a:solidFill>
                <a:latin typeface="HK Grotesk Light"/>
              </a:rPr>
              <a:t>secure </a:t>
            </a:r>
            <a:r>
              <a:rPr lang="en-US" sz="2600" b="1" spc="-59" dirty="0" smtClean="0">
                <a:solidFill>
                  <a:srgbClr val="6EFAE5"/>
                </a:solidFill>
                <a:latin typeface="HK Grotesk Light"/>
              </a:rPr>
              <a:t>facilities.</a:t>
            </a:r>
          </a:p>
          <a:p>
            <a:pPr marL="457200" indent="-457200" algn="just">
              <a:buFont typeface="Wingdings" panose="05000000000000000000" pitchFamily="2" charset="2"/>
              <a:buChar char="§"/>
            </a:pPr>
            <a:endParaRPr lang="en-US" sz="2600" spc="-59" dirty="0">
              <a:solidFill>
                <a:srgbClr val="FFFFFF"/>
              </a:solidFill>
              <a:latin typeface="HK Grotesk Light"/>
            </a:endParaRPr>
          </a:p>
          <a:p>
            <a:pPr marL="457200" indent="-457200" algn="just">
              <a:buFont typeface="Wingdings" panose="05000000000000000000" pitchFamily="2" charset="2"/>
              <a:buChar char="§"/>
            </a:pPr>
            <a:r>
              <a:rPr lang="en-US" sz="2600" spc="-59" dirty="0">
                <a:solidFill>
                  <a:srgbClr val="FFFFFF"/>
                </a:solidFill>
                <a:latin typeface="HK Grotesk Light"/>
              </a:rPr>
              <a:t>All </a:t>
            </a:r>
            <a:r>
              <a:rPr lang="en-US" sz="2600" b="1" spc="-59" dirty="0">
                <a:solidFill>
                  <a:srgbClr val="6EFAE5"/>
                </a:solidFill>
                <a:latin typeface="HK Grotesk Light"/>
              </a:rPr>
              <a:t>personal </a:t>
            </a:r>
            <a:r>
              <a:rPr lang="en-US" sz="2600" b="1" spc="-59" dirty="0" smtClean="0">
                <a:solidFill>
                  <a:srgbClr val="6EFAE5"/>
                </a:solidFill>
                <a:latin typeface="HK Grotesk Light"/>
              </a:rPr>
              <a:t>details </a:t>
            </a:r>
            <a:r>
              <a:rPr lang="en-US" sz="2600" spc="-59" dirty="0">
                <a:solidFill>
                  <a:srgbClr val="FFFFFF"/>
                </a:solidFill>
                <a:latin typeface="HK Grotesk Light"/>
              </a:rPr>
              <a:t>will be </a:t>
            </a:r>
            <a:r>
              <a:rPr lang="en-US" sz="2600" b="1" spc="-59" dirty="0">
                <a:solidFill>
                  <a:srgbClr val="6EFAE5"/>
                </a:solidFill>
                <a:latin typeface="HK Grotesk Light"/>
              </a:rPr>
              <a:t>replaced</a:t>
            </a:r>
            <a:r>
              <a:rPr lang="en-US" sz="2600" spc="-59" dirty="0">
                <a:solidFill>
                  <a:srgbClr val="FFFFFF"/>
                </a:solidFill>
                <a:latin typeface="HK Grotesk Light"/>
              </a:rPr>
              <a:t> with ID codes</a:t>
            </a:r>
            <a:r>
              <a:rPr lang="en-US" sz="2600" spc="-59" dirty="0" smtClean="0">
                <a:solidFill>
                  <a:srgbClr val="FFFFFF"/>
                </a:solidFill>
                <a:latin typeface="HK Grotesk Light"/>
              </a:rPr>
              <a:t>.</a:t>
            </a:r>
          </a:p>
          <a:p>
            <a:pPr marL="457200" indent="-457200" algn="just">
              <a:buFont typeface="Wingdings" panose="05000000000000000000" pitchFamily="2" charset="2"/>
              <a:buChar char="§"/>
            </a:pPr>
            <a:endParaRPr lang="en-US" sz="2600" spc="-59" dirty="0">
              <a:solidFill>
                <a:srgbClr val="FFFFFF"/>
              </a:solidFill>
              <a:latin typeface="HK Grotesk Light"/>
            </a:endParaRPr>
          </a:p>
          <a:p>
            <a:pPr marL="457200" indent="-457200" algn="just">
              <a:buFont typeface="Wingdings" panose="05000000000000000000" pitchFamily="2" charset="2"/>
              <a:buChar char="§"/>
            </a:pPr>
            <a:r>
              <a:rPr lang="en-US" sz="2600" spc="-59" dirty="0">
                <a:solidFill>
                  <a:srgbClr val="FFFFFF"/>
                </a:solidFill>
                <a:latin typeface="HK Grotesk Light"/>
              </a:rPr>
              <a:t>All </a:t>
            </a:r>
            <a:r>
              <a:rPr lang="en-US" sz="2600" b="1" spc="-59" dirty="0">
                <a:solidFill>
                  <a:srgbClr val="6EFAE5"/>
                </a:solidFill>
                <a:latin typeface="HK Grotesk Light"/>
              </a:rPr>
              <a:t>metadata</a:t>
            </a:r>
            <a:r>
              <a:rPr lang="en-US" sz="2600" spc="-59" dirty="0">
                <a:solidFill>
                  <a:srgbClr val="FFFFFF"/>
                </a:solidFill>
                <a:latin typeface="HK Grotesk Light"/>
              </a:rPr>
              <a:t> will be uploaded onto </a:t>
            </a:r>
            <a:r>
              <a:rPr lang="en-US" sz="2600" spc="-59" dirty="0" smtClean="0">
                <a:solidFill>
                  <a:srgbClr val="FFFFFF"/>
                </a:solidFill>
                <a:latin typeface="HK Grotesk Light"/>
              </a:rPr>
              <a:t>data center </a:t>
            </a:r>
            <a:r>
              <a:rPr lang="en-US" sz="2600" spc="-59" dirty="0">
                <a:solidFill>
                  <a:srgbClr val="FFFFFF"/>
                </a:solidFill>
                <a:latin typeface="HK Grotesk Light"/>
              </a:rPr>
              <a:t>storage and sharing facility specifically dedicated to this project</a:t>
            </a:r>
            <a:r>
              <a:rPr lang="en-US" sz="2600" spc="-59" dirty="0" smtClean="0">
                <a:solidFill>
                  <a:srgbClr val="FFFFFF"/>
                </a:solidFill>
                <a:latin typeface="HK Grotesk Light"/>
              </a:rPr>
              <a:t>.</a:t>
            </a:r>
          </a:p>
          <a:p>
            <a:pPr algn="just"/>
            <a:endParaRPr lang="en-US" sz="2600" spc="-59" dirty="0">
              <a:solidFill>
                <a:srgbClr val="FFFFFF"/>
              </a:solidFill>
              <a:latin typeface="HK Grotesk Light"/>
            </a:endParaRPr>
          </a:p>
          <a:p>
            <a:pPr marL="457200" indent="-457200" algn="just">
              <a:buFont typeface="Wingdings" panose="05000000000000000000" pitchFamily="2" charset="2"/>
              <a:buChar char="§"/>
            </a:pPr>
            <a:r>
              <a:rPr lang="en-US" sz="2600" spc="-59" dirty="0">
                <a:solidFill>
                  <a:srgbClr val="FFFFFF"/>
                </a:solidFill>
                <a:latin typeface="HK Grotesk Light"/>
              </a:rPr>
              <a:t>There are </a:t>
            </a:r>
            <a:r>
              <a:rPr lang="en-US" sz="2600" b="1" spc="-59" dirty="0">
                <a:solidFill>
                  <a:srgbClr val="6EFAE5"/>
                </a:solidFill>
                <a:latin typeface="HK Grotesk Light"/>
              </a:rPr>
              <a:t>two levels </a:t>
            </a:r>
            <a:r>
              <a:rPr lang="en-US" sz="2600" spc="-59" dirty="0" smtClean="0">
                <a:solidFill>
                  <a:srgbClr val="FFFFFF"/>
                </a:solidFill>
                <a:latin typeface="HK Grotesk Light"/>
              </a:rPr>
              <a:t>of </a:t>
            </a:r>
            <a:r>
              <a:rPr lang="en-US" sz="2600" spc="-59" dirty="0" smtClean="0">
                <a:solidFill>
                  <a:srgbClr val="FFFFFF"/>
                </a:solidFill>
                <a:latin typeface="HK Grotesk Light"/>
              </a:rPr>
              <a:t>intellectual </a:t>
            </a:r>
            <a:r>
              <a:rPr lang="en-US" sz="2600" spc="-59" dirty="0">
                <a:solidFill>
                  <a:srgbClr val="FFFFFF"/>
                </a:solidFill>
                <a:latin typeface="HK Grotesk Light"/>
              </a:rPr>
              <a:t>property </a:t>
            </a:r>
            <a:r>
              <a:rPr lang="en-US" sz="2600" spc="-59" dirty="0" smtClean="0">
                <a:solidFill>
                  <a:srgbClr val="FFFFFF"/>
                </a:solidFill>
                <a:latin typeface="HK Grotesk Light"/>
              </a:rPr>
              <a:t>:</a:t>
            </a:r>
          </a:p>
          <a:p>
            <a:pPr lvl="1" algn="just"/>
            <a:r>
              <a:rPr lang="en-US" sz="2600" spc="-59" dirty="0" smtClean="0">
                <a:solidFill>
                  <a:srgbClr val="FFFFFF"/>
                </a:solidFill>
                <a:latin typeface="HK Grotesk Light"/>
              </a:rPr>
              <a:t>1</a:t>
            </a:r>
            <a:r>
              <a:rPr lang="en-US" sz="2600" spc="-59" dirty="0" smtClean="0">
                <a:solidFill>
                  <a:srgbClr val="FFFFFF"/>
                </a:solidFill>
                <a:latin typeface="HK Grotesk Light"/>
              </a:rPr>
              <a:t>) </a:t>
            </a:r>
            <a:r>
              <a:rPr lang="en-US" sz="2600" b="1" spc="-59" dirty="0" smtClean="0">
                <a:solidFill>
                  <a:srgbClr val="6EFAE5"/>
                </a:solidFill>
                <a:latin typeface="HK Grotesk Light"/>
              </a:rPr>
              <a:t>Joint </a:t>
            </a:r>
            <a:r>
              <a:rPr lang="en-US" sz="2600" b="1" spc="-59" dirty="0">
                <a:solidFill>
                  <a:srgbClr val="6EFAE5"/>
                </a:solidFill>
                <a:latin typeface="HK Grotesk Light"/>
              </a:rPr>
              <a:t>intellectual property</a:t>
            </a:r>
            <a:r>
              <a:rPr lang="en-US" sz="2600" spc="-59" dirty="0">
                <a:solidFill>
                  <a:srgbClr val="FFFFFF"/>
                </a:solidFill>
                <a:latin typeface="HK Grotesk Light"/>
              </a:rPr>
              <a:t>, </a:t>
            </a:r>
            <a:r>
              <a:rPr lang="en-US" sz="2600" spc="-59" dirty="0" smtClean="0">
                <a:solidFill>
                  <a:srgbClr val="FFFFFF"/>
                </a:solidFill>
                <a:latin typeface="HK Grotesk Light"/>
              </a:rPr>
              <a:t> </a:t>
            </a:r>
            <a:r>
              <a:rPr lang="en-US" sz="2600" spc="-59" dirty="0">
                <a:solidFill>
                  <a:srgbClr val="FFFFFF"/>
                </a:solidFill>
                <a:latin typeface="HK Grotesk Light"/>
              </a:rPr>
              <a:t>owned by partners </a:t>
            </a:r>
            <a:r>
              <a:rPr lang="en-US" sz="2600" spc="-59" dirty="0" smtClean="0">
                <a:solidFill>
                  <a:srgbClr val="FFFFFF"/>
                </a:solidFill>
                <a:latin typeface="HK Grotesk Light"/>
              </a:rPr>
              <a:t> ( </a:t>
            </a:r>
            <a:r>
              <a:rPr lang="en-US" sz="2600" spc="-59" dirty="0">
                <a:solidFill>
                  <a:srgbClr val="FFFFFF"/>
                </a:solidFill>
                <a:latin typeface="HK Grotesk Light"/>
              </a:rPr>
              <a:t>algorithms and codes for the </a:t>
            </a:r>
            <a:r>
              <a:rPr lang="en-US" sz="2600" spc="-59" dirty="0" smtClean="0">
                <a:solidFill>
                  <a:srgbClr val="FFFFFF"/>
                </a:solidFill>
                <a:latin typeface="HK Grotesk Light"/>
              </a:rPr>
              <a:t>system).</a:t>
            </a:r>
            <a:endParaRPr lang="en-US" sz="2600" spc="-59" dirty="0">
              <a:solidFill>
                <a:srgbClr val="FFFFFF"/>
              </a:solidFill>
              <a:latin typeface="HK Grotesk Light"/>
            </a:endParaRPr>
          </a:p>
          <a:p>
            <a:pPr lvl="1" algn="just"/>
            <a:r>
              <a:rPr lang="en-US" sz="2600" spc="-59" dirty="0" smtClean="0">
                <a:solidFill>
                  <a:srgbClr val="FFFFFF"/>
                </a:solidFill>
                <a:latin typeface="HK Grotesk Light"/>
              </a:rPr>
              <a:t>2) </a:t>
            </a:r>
            <a:r>
              <a:rPr lang="en-US" sz="2600" b="1" spc="-59" dirty="0" smtClean="0">
                <a:solidFill>
                  <a:srgbClr val="6EFAE5"/>
                </a:solidFill>
                <a:latin typeface="HK Grotesk Light"/>
              </a:rPr>
              <a:t>Publicly </a:t>
            </a:r>
            <a:r>
              <a:rPr lang="en-US" sz="2600" b="1" spc="-59" dirty="0">
                <a:solidFill>
                  <a:srgbClr val="6EFAE5"/>
                </a:solidFill>
                <a:latin typeface="HK Grotesk Light"/>
              </a:rPr>
              <a:t>available intellectual property </a:t>
            </a:r>
            <a:r>
              <a:rPr lang="en-US" sz="2600" spc="-59" dirty="0" smtClean="0">
                <a:solidFill>
                  <a:srgbClr val="FFFFFF"/>
                </a:solidFill>
                <a:latin typeface="HK Grotesk Light"/>
              </a:rPr>
              <a:t> </a:t>
            </a:r>
            <a:r>
              <a:rPr lang="en-US" sz="2600" spc="-59" dirty="0">
                <a:solidFill>
                  <a:srgbClr val="FFFFFF"/>
                </a:solidFill>
                <a:latin typeface="HK Grotesk Light"/>
              </a:rPr>
              <a:t>no </a:t>
            </a:r>
            <a:r>
              <a:rPr lang="en-US" sz="2600" spc="-59" dirty="0" smtClean="0">
                <a:solidFill>
                  <a:srgbClr val="FFFFFF"/>
                </a:solidFill>
                <a:latin typeface="HK Grotesk Light"/>
              </a:rPr>
              <a:t>restrictions (published documents, website data). </a:t>
            </a:r>
            <a:endParaRPr lang="en-US" sz="2600" spc="-59" dirty="0">
              <a:solidFill>
                <a:srgbClr val="FFFFFF"/>
              </a:solidFill>
              <a:latin typeface="HK Grotesk Light"/>
            </a:endParaRPr>
          </a:p>
          <a:p>
            <a:pPr algn="just"/>
            <a:endParaRPr lang="en-US" sz="2600" spc="-59" dirty="0">
              <a:solidFill>
                <a:srgbClr val="FFFFFF"/>
              </a:solidFill>
              <a:latin typeface="HK Grotesk Light"/>
            </a:endParaRPr>
          </a:p>
          <a:p>
            <a:pPr algn="just"/>
            <a:endParaRPr lang="en-US" sz="2800" spc="-59" dirty="0">
              <a:solidFill>
                <a:srgbClr val="FFFFFF"/>
              </a:solidFill>
              <a:latin typeface="HK Grotesk Light"/>
            </a:endParaRPr>
          </a:p>
        </p:txBody>
      </p:sp>
    </p:spTree>
    <p:extLst>
      <p:ext uri="{BB962C8B-B14F-4D97-AF65-F5344CB8AC3E}">
        <p14:creationId xmlns:p14="http://schemas.microsoft.com/office/powerpoint/2010/main" val="1395292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-1627308">
            <a:off x="-6906184" y="-1872346"/>
            <a:ext cx="17016201" cy="6180151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601916" y="397313"/>
            <a:ext cx="14552484" cy="11413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880"/>
              </a:lnSpc>
            </a:pPr>
            <a:r>
              <a:rPr lang="en-US" sz="8000" spc="-240" dirty="0">
                <a:solidFill>
                  <a:srgbClr val="FFFFFF"/>
                </a:solidFill>
                <a:latin typeface="HK Grotesk Bold"/>
              </a:rPr>
              <a:t>Data Sharing and Reuse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-1627308">
            <a:off x="5445209" y="7487829"/>
            <a:ext cx="17016201" cy="6180151"/>
          </a:xfrm>
          <a:prstGeom prst="rect">
            <a:avLst/>
          </a:prstGeom>
        </p:spPr>
      </p:pic>
      <p:grpSp>
        <p:nvGrpSpPr>
          <p:cNvPr id="15" name="Group 15"/>
          <p:cNvGrpSpPr/>
          <p:nvPr/>
        </p:nvGrpSpPr>
        <p:grpSpPr>
          <a:xfrm>
            <a:off x="583850" y="7505700"/>
            <a:ext cx="616957" cy="2078970"/>
            <a:chOff x="0" y="0"/>
            <a:chExt cx="822610" cy="2771960"/>
          </a:xfrm>
        </p:grpSpPr>
        <p:sp>
          <p:nvSpPr>
            <p:cNvPr id="16" name="AutoShape 16"/>
            <p:cNvSpPr/>
            <p:nvPr/>
          </p:nvSpPr>
          <p:spPr>
            <a:xfrm>
              <a:off x="0" y="0"/>
              <a:ext cx="63500" cy="1767642"/>
            </a:xfrm>
            <a:prstGeom prst="rect">
              <a:avLst/>
            </a:prstGeom>
            <a:solidFill>
              <a:srgbClr val="57FFDC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2310295"/>
              <a:ext cx="822610" cy="4616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4"/>
                </a:lnSpc>
              </a:pPr>
              <a:r>
                <a:rPr lang="en-US" sz="2400" dirty="0" smtClean="0">
                  <a:solidFill>
                    <a:srgbClr val="FFFFFF"/>
                  </a:solidFill>
                  <a:latin typeface="HK Grotesk Bold"/>
                </a:rPr>
                <a:t>12</a:t>
              </a:r>
              <a:endParaRPr lang="en-US" sz="2400" dirty="0">
                <a:solidFill>
                  <a:srgbClr val="FFFFFF"/>
                </a:solidFill>
                <a:latin typeface="HK Grotesk Bold"/>
              </a:endParaRPr>
            </a:p>
          </p:txBody>
        </p:sp>
      </p:grpSp>
      <p:sp>
        <p:nvSpPr>
          <p:cNvPr id="27" name="Rectangle 26"/>
          <p:cNvSpPr/>
          <p:nvPr/>
        </p:nvSpPr>
        <p:spPr>
          <a:xfrm>
            <a:off x="892328" y="2284749"/>
            <a:ext cx="16540527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buFont typeface="Wingdings" panose="05000000000000000000" pitchFamily="2" charset="2"/>
              <a:buChar char="§"/>
            </a:pPr>
            <a:r>
              <a:rPr lang="en-US" sz="2800" spc="-59" dirty="0">
                <a:solidFill>
                  <a:srgbClr val="FFFFFF"/>
                </a:solidFill>
                <a:latin typeface="HK Grotesk Light"/>
              </a:rPr>
              <a:t>Due to </a:t>
            </a:r>
            <a:r>
              <a:rPr lang="en-US" sz="2800" spc="-59" dirty="0" smtClean="0">
                <a:solidFill>
                  <a:srgbClr val="FFFFFF"/>
                </a:solidFill>
                <a:latin typeface="HK Grotesk Light"/>
              </a:rPr>
              <a:t>the </a:t>
            </a:r>
            <a:r>
              <a:rPr lang="en-US" sz="2800" b="1" spc="-59" dirty="0" smtClean="0">
                <a:solidFill>
                  <a:srgbClr val="6EFAE5"/>
                </a:solidFill>
                <a:latin typeface="HK Grotesk Light"/>
              </a:rPr>
              <a:t>data sensitivity of</a:t>
            </a:r>
            <a:r>
              <a:rPr lang="en-US" sz="2800" spc="-59" dirty="0" smtClean="0">
                <a:solidFill>
                  <a:srgbClr val="FFFFFF"/>
                </a:solidFill>
                <a:latin typeface="HK Grotesk Light"/>
              </a:rPr>
              <a:t> </a:t>
            </a:r>
            <a:r>
              <a:rPr lang="en-US" sz="2800" spc="-59" dirty="0">
                <a:solidFill>
                  <a:srgbClr val="FFFFFF"/>
                </a:solidFill>
                <a:latin typeface="HK Grotesk Light"/>
              </a:rPr>
              <a:t>credit card holders, </a:t>
            </a:r>
            <a:r>
              <a:rPr lang="en-US" sz="2800" b="1" spc="-59" dirty="0" smtClean="0">
                <a:solidFill>
                  <a:srgbClr val="6EFAE5"/>
                </a:solidFill>
                <a:latin typeface="HK Grotesk Light"/>
              </a:rPr>
              <a:t>identities details will be excluded.</a:t>
            </a:r>
            <a:endParaRPr lang="en-US" sz="2800" spc="-59" dirty="0" smtClean="0">
              <a:solidFill>
                <a:srgbClr val="FFFFFF"/>
              </a:solidFill>
              <a:latin typeface="HK Grotesk Light"/>
            </a:endParaRPr>
          </a:p>
          <a:p>
            <a:pPr algn="just"/>
            <a:endParaRPr lang="en-US" sz="2800" spc="-59" dirty="0">
              <a:solidFill>
                <a:srgbClr val="FFFFFF"/>
              </a:solidFill>
              <a:latin typeface="HK Grotesk Light"/>
            </a:endParaRPr>
          </a:p>
          <a:p>
            <a:pPr marL="457200" indent="-457200" algn="just">
              <a:buFont typeface="Wingdings" panose="05000000000000000000" pitchFamily="2" charset="2"/>
              <a:buChar char="§"/>
            </a:pPr>
            <a:r>
              <a:rPr lang="en-US" sz="2800" b="1" spc="-59" dirty="0" smtClean="0">
                <a:solidFill>
                  <a:srgbClr val="6EFAE5"/>
                </a:solidFill>
                <a:latin typeface="HK Grotesk Light"/>
              </a:rPr>
              <a:t>During</a:t>
            </a:r>
            <a:r>
              <a:rPr lang="en-US" sz="2800" spc="-59" dirty="0" smtClean="0">
                <a:solidFill>
                  <a:srgbClr val="FFFFFF"/>
                </a:solidFill>
                <a:latin typeface="HK Grotesk Light"/>
              </a:rPr>
              <a:t> </a:t>
            </a:r>
            <a:r>
              <a:rPr lang="en-US" sz="2800" spc="-59" dirty="0">
                <a:solidFill>
                  <a:srgbClr val="FFFFFF"/>
                </a:solidFill>
                <a:latin typeface="HK Grotesk Light"/>
              </a:rPr>
              <a:t>the project duration, data are only </a:t>
            </a:r>
            <a:r>
              <a:rPr lang="en-US" sz="2800" b="1" spc="-59" dirty="0">
                <a:solidFill>
                  <a:srgbClr val="6EFAE5"/>
                </a:solidFill>
                <a:latin typeface="HK Grotesk Light"/>
              </a:rPr>
              <a:t>accessible</a:t>
            </a:r>
            <a:r>
              <a:rPr lang="en-US" sz="2800" spc="-59" dirty="0">
                <a:solidFill>
                  <a:srgbClr val="FFFFFF"/>
                </a:solidFill>
                <a:latin typeface="HK Grotesk Light"/>
              </a:rPr>
              <a:t> by </a:t>
            </a:r>
            <a:r>
              <a:rPr lang="en-US" sz="2800" b="1" spc="-59" dirty="0">
                <a:solidFill>
                  <a:srgbClr val="6EFAE5"/>
                </a:solidFill>
                <a:latin typeface="HK Grotesk Light"/>
              </a:rPr>
              <a:t>partners</a:t>
            </a:r>
            <a:r>
              <a:rPr lang="en-US" sz="2800" spc="-59" dirty="0">
                <a:solidFill>
                  <a:srgbClr val="FFFFFF"/>
                </a:solidFill>
                <a:latin typeface="HK Grotesk Light"/>
              </a:rPr>
              <a:t> in the way described before. </a:t>
            </a:r>
            <a:endParaRPr lang="en-US" sz="2800" spc="-59" dirty="0" smtClean="0">
              <a:solidFill>
                <a:srgbClr val="FFFFFF"/>
              </a:solidFill>
              <a:latin typeface="HK Grotesk Light"/>
            </a:endParaRPr>
          </a:p>
          <a:p>
            <a:pPr marL="457200" indent="-457200" algn="just">
              <a:buFont typeface="Wingdings" panose="05000000000000000000" pitchFamily="2" charset="2"/>
              <a:buChar char="§"/>
            </a:pPr>
            <a:endParaRPr lang="en-US" sz="2800" b="1" spc="-59" dirty="0">
              <a:solidFill>
                <a:srgbClr val="FFFFFF"/>
              </a:solidFill>
              <a:latin typeface="HK Grotesk Light"/>
            </a:endParaRPr>
          </a:p>
          <a:p>
            <a:pPr marL="457200" indent="-457200" algn="just">
              <a:buFont typeface="Wingdings" panose="05000000000000000000" pitchFamily="2" charset="2"/>
              <a:buChar char="§"/>
            </a:pPr>
            <a:r>
              <a:rPr lang="en-US" sz="2800" b="1" spc="-59" dirty="0" smtClean="0">
                <a:solidFill>
                  <a:srgbClr val="6EFAE5"/>
                </a:solidFill>
                <a:latin typeface="HK Grotesk Light"/>
              </a:rPr>
              <a:t>After </a:t>
            </a:r>
            <a:r>
              <a:rPr lang="en-US" sz="2800" b="1" spc="-59" dirty="0">
                <a:solidFill>
                  <a:srgbClr val="6EFAE5"/>
                </a:solidFill>
                <a:latin typeface="HK Grotesk Light"/>
              </a:rPr>
              <a:t>the project duration</a:t>
            </a:r>
            <a:r>
              <a:rPr lang="en-US" sz="2800" spc="-59" dirty="0">
                <a:solidFill>
                  <a:srgbClr val="FFFFFF"/>
                </a:solidFill>
                <a:latin typeface="HK Grotesk Light"/>
              </a:rPr>
              <a:t>, students or interested researcher can only work with the data after </a:t>
            </a:r>
            <a:r>
              <a:rPr lang="en-US" sz="2800" b="1" spc="-59" dirty="0">
                <a:solidFill>
                  <a:srgbClr val="6EFAE5"/>
                </a:solidFill>
                <a:latin typeface="HK Grotesk Light"/>
              </a:rPr>
              <a:t>signing a contract </a:t>
            </a:r>
            <a:r>
              <a:rPr lang="en-US" sz="2800" spc="-59" dirty="0">
                <a:solidFill>
                  <a:srgbClr val="FFFFFF"/>
                </a:solidFill>
                <a:latin typeface="HK Grotesk Light"/>
              </a:rPr>
              <a:t>that arranges confidentially and publication rights</a:t>
            </a:r>
            <a:r>
              <a:rPr lang="en-US" sz="2800" spc="-59" dirty="0" smtClean="0">
                <a:solidFill>
                  <a:srgbClr val="FFFFFF"/>
                </a:solidFill>
                <a:latin typeface="HK Grotesk Light"/>
              </a:rPr>
              <a:t>.</a:t>
            </a:r>
          </a:p>
          <a:p>
            <a:pPr algn="just"/>
            <a:endParaRPr lang="en-US" sz="2800" spc="-59" dirty="0">
              <a:solidFill>
                <a:srgbClr val="FFFFFF"/>
              </a:solidFill>
              <a:latin typeface="HK Grotesk Light"/>
            </a:endParaRPr>
          </a:p>
          <a:p>
            <a:pPr marL="457200" indent="-457200" algn="just">
              <a:buFont typeface="Wingdings" panose="05000000000000000000" pitchFamily="2" charset="2"/>
              <a:buChar char="§"/>
            </a:pPr>
            <a:r>
              <a:rPr lang="en-US" sz="2800" spc="-59" dirty="0">
                <a:solidFill>
                  <a:srgbClr val="FFFFFF"/>
                </a:solidFill>
                <a:latin typeface="HK Grotesk Light"/>
              </a:rPr>
              <a:t>The </a:t>
            </a:r>
            <a:r>
              <a:rPr lang="en-US" sz="2800" spc="-59" dirty="0" smtClean="0">
                <a:solidFill>
                  <a:srgbClr val="FFFFFF"/>
                </a:solidFill>
                <a:latin typeface="HK Grotesk Light"/>
              </a:rPr>
              <a:t>data </a:t>
            </a:r>
            <a:r>
              <a:rPr lang="en-US" sz="2800" b="1" spc="-59" dirty="0">
                <a:solidFill>
                  <a:srgbClr val="6EFAE5"/>
                </a:solidFill>
                <a:latin typeface="HK Grotesk Light"/>
              </a:rPr>
              <a:t>share and re-use </a:t>
            </a:r>
            <a:r>
              <a:rPr lang="en-US" sz="2800" spc="-59" dirty="0" smtClean="0">
                <a:solidFill>
                  <a:srgbClr val="FFFFFF"/>
                </a:solidFill>
                <a:latin typeface="HK Grotesk Light"/>
              </a:rPr>
              <a:t>governed by </a:t>
            </a:r>
            <a:r>
              <a:rPr lang="en-US" sz="2800" b="1" spc="-59" dirty="0">
                <a:solidFill>
                  <a:srgbClr val="6EFAE5"/>
                </a:solidFill>
                <a:latin typeface="HK Grotesk Light"/>
              </a:rPr>
              <a:t>decision of the </a:t>
            </a:r>
            <a:r>
              <a:rPr lang="en-US" sz="2800" b="1" spc="-59" dirty="0" smtClean="0">
                <a:solidFill>
                  <a:srgbClr val="6EFAE5"/>
                </a:solidFill>
                <a:latin typeface="HK Grotesk Light"/>
              </a:rPr>
              <a:t>partners.</a:t>
            </a:r>
            <a:endParaRPr lang="en-US" sz="2800" spc="-59" dirty="0">
              <a:solidFill>
                <a:srgbClr val="FFFFFF"/>
              </a:solidFill>
              <a:latin typeface="HK Grotesk Light"/>
            </a:endParaRPr>
          </a:p>
          <a:p>
            <a:pPr algn="just"/>
            <a:endParaRPr lang="en-US" sz="2800" spc="-59" dirty="0" smtClean="0">
              <a:solidFill>
                <a:srgbClr val="FFFFFF"/>
              </a:solidFill>
              <a:latin typeface="HK Grotesk Light"/>
            </a:endParaRPr>
          </a:p>
          <a:p>
            <a:pPr marL="457200" indent="-457200" algn="just">
              <a:buFont typeface="Wingdings" panose="05000000000000000000" pitchFamily="2" charset="2"/>
              <a:buChar char="§"/>
            </a:pPr>
            <a:r>
              <a:rPr lang="en-US" sz="2800" spc="-59" dirty="0" smtClean="0">
                <a:solidFill>
                  <a:srgbClr val="FFFFFF"/>
                </a:solidFill>
                <a:latin typeface="HK Grotesk Light"/>
              </a:rPr>
              <a:t>Data disclosure, </a:t>
            </a:r>
            <a:r>
              <a:rPr lang="en-US" sz="2800" spc="-59" dirty="0">
                <a:solidFill>
                  <a:srgbClr val="FFFFFF"/>
                </a:solidFill>
                <a:latin typeface="HK Grotesk Light"/>
              </a:rPr>
              <a:t>the </a:t>
            </a:r>
            <a:r>
              <a:rPr lang="en-US" sz="2800" b="1" spc="-59" dirty="0">
                <a:solidFill>
                  <a:srgbClr val="6EFAE5"/>
                </a:solidFill>
                <a:latin typeface="HK Grotesk Light"/>
              </a:rPr>
              <a:t>reasons</a:t>
            </a:r>
            <a:r>
              <a:rPr lang="en-US" sz="2800" spc="-59" dirty="0">
                <a:solidFill>
                  <a:srgbClr val="FFFFFF"/>
                </a:solidFill>
                <a:latin typeface="HK Grotesk Light"/>
              </a:rPr>
              <a:t> </a:t>
            </a:r>
            <a:r>
              <a:rPr lang="en-US" sz="2800" spc="-59" dirty="0" smtClean="0">
                <a:solidFill>
                  <a:srgbClr val="FFFFFF"/>
                </a:solidFill>
                <a:latin typeface="HK Grotesk Light"/>
              </a:rPr>
              <a:t>should </a:t>
            </a:r>
            <a:r>
              <a:rPr lang="en-US" sz="2800" spc="-59" dirty="0">
                <a:solidFill>
                  <a:srgbClr val="FFFFFF"/>
                </a:solidFill>
                <a:latin typeface="HK Grotesk Light"/>
              </a:rPr>
              <a:t>be </a:t>
            </a:r>
            <a:r>
              <a:rPr lang="en-US" sz="2800" b="1" spc="-59" dirty="0">
                <a:solidFill>
                  <a:srgbClr val="6EFAE5"/>
                </a:solidFill>
                <a:latin typeface="HK Grotesk Light"/>
              </a:rPr>
              <a:t>mentioned</a:t>
            </a:r>
            <a:r>
              <a:rPr lang="en-US" sz="2800" spc="-59" dirty="0">
                <a:solidFill>
                  <a:srgbClr val="FFFFFF"/>
                </a:solidFill>
                <a:latin typeface="HK Grotesk Light"/>
              </a:rPr>
              <a:t> (e.g. ethical, rules of personal data, intellectual property, commercial, privacy-related, security-related). </a:t>
            </a:r>
          </a:p>
        </p:txBody>
      </p:sp>
    </p:spTree>
    <p:extLst>
      <p:ext uri="{BB962C8B-B14F-4D97-AF65-F5344CB8AC3E}">
        <p14:creationId xmlns:p14="http://schemas.microsoft.com/office/powerpoint/2010/main" val="1118198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-1627308">
            <a:off x="-6906184" y="-1872346"/>
            <a:ext cx="17016201" cy="6180151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601916" y="397313"/>
            <a:ext cx="14552484" cy="11413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880"/>
              </a:lnSpc>
            </a:pPr>
            <a:r>
              <a:rPr lang="en-US" sz="8000" spc="-240" dirty="0">
                <a:solidFill>
                  <a:srgbClr val="FFFFFF"/>
                </a:solidFill>
                <a:latin typeface="HK Grotesk Bold"/>
              </a:rPr>
              <a:t>Data Preservation and Archiving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-1627308">
            <a:off x="5445209" y="7487829"/>
            <a:ext cx="17016201" cy="6180151"/>
          </a:xfrm>
          <a:prstGeom prst="rect">
            <a:avLst/>
          </a:prstGeom>
        </p:spPr>
      </p:pic>
      <p:grpSp>
        <p:nvGrpSpPr>
          <p:cNvPr id="15" name="Group 15"/>
          <p:cNvGrpSpPr/>
          <p:nvPr/>
        </p:nvGrpSpPr>
        <p:grpSpPr>
          <a:xfrm>
            <a:off x="583850" y="7505700"/>
            <a:ext cx="616957" cy="2078970"/>
            <a:chOff x="0" y="0"/>
            <a:chExt cx="822610" cy="2771960"/>
          </a:xfrm>
        </p:grpSpPr>
        <p:sp>
          <p:nvSpPr>
            <p:cNvPr id="16" name="AutoShape 16"/>
            <p:cNvSpPr/>
            <p:nvPr/>
          </p:nvSpPr>
          <p:spPr>
            <a:xfrm>
              <a:off x="0" y="0"/>
              <a:ext cx="63500" cy="1767642"/>
            </a:xfrm>
            <a:prstGeom prst="rect">
              <a:avLst/>
            </a:prstGeom>
            <a:solidFill>
              <a:srgbClr val="57FFDC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2310295"/>
              <a:ext cx="822610" cy="4616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4"/>
                </a:lnSpc>
              </a:pPr>
              <a:r>
                <a:rPr lang="en-US" sz="2400" dirty="0" smtClean="0">
                  <a:solidFill>
                    <a:srgbClr val="FFFFFF"/>
                  </a:solidFill>
                  <a:latin typeface="HK Grotesk Bold"/>
                </a:rPr>
                <a:t>13</a:t>
              </a:r>
              <a:endParaRPr lang="en-US" sz="2400" dirty="0">
                <a:solidFill>
                  <a:srgbClr val="FFFFFF"/>
                </a:solidFill>
                <a:latin typeface="HK Grotesk Bold"/>
              </a:endParaRPr>
            </a:p>
          </p:txBody>
        </p:sp>
      </p:grpSp>
      <p:sp>
        <p:nvSpPr>
          <p:cNvPr id="27" name="Rectangle 26"/>
          <p:cNvSpPr/>
          <p:nvPr/>
        </p:nvSpPr>
        <p:spPr>
          <a:xfrm>
            <a:off x="892328" y="2284749"/>
            <a:ext cx="16540527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buFont typeface="Wingdings" panose="05000000000000000000" pitchFamily="2" charset="2"/>
              <a:buChar char="§"/>
            </a:pPr>
            <a:r>
              <a:rPr lang="en-US" sz="2800" spc="-59" dirty="0" smtClean="0">
                <a:solidFill>
                  <a:srgbClr val="FFFFFF"/>
                </a:solidFill>
                <a:latin typeface="HK Grotesk Light"/>
              </a:rPr>
              <a:t>For learning purposes – data will be available on the internet with “CSV” format.</a:t>
            </a:r>
            <a:endParaRPr lang="en-US" sz="2800" spc="-59" dirty="0">
              <a:solidFill>
                <a:srgbClr val="FFFFFF"/>
              </a:solidFill>
              <a:latin typeface="HK Grotesk Light"/>
            </a:endParaRPr>
          </a:p>
          <a:p>
            <a:pPr algn="just"/>
            <a:endParaRPr lang="en-US" sz="2800" spc="-59" dirty="0">
              <a:solidFill>
                <a:srgbClr val="FFFFFF"/>
              </a:solidFill>
              <a:latin typeface="HK Grotesk Light"/>
            </a:endParaRPr>
          </a:p>
          <a:p>
            <a:pPr marL="457200" indent="-457200" algn="just">
              <a:buFont typeface="Wingdings" panose="05000000000000000000" pitchFamily="2" charset="2"/>
              <a:buChar char="§"/>
            </a:pPr>
            <a:r>
              <a:rPr lang="en-US" sz="2800" spc="-59" dirty="0" smtClean="0">
                <a:solidFill>
                  <a:srgbClr val="FFFFFF"/>
                </a:solidFill>
                <a:latin typeface="HK Grotesk Light"/>
              </a:rPr>
              <a:t>Data Repositories:</a:t>
            </a:r>
            <a:endParaRPr lang="en-US" sz="2800" spc="-59" dirty="0" smtClean="0">
              <a:solidFill>
                <a:srgbClr val="FFFFFF"/>
              </a:solidFill>
              <a:latin typeface="HK Grotesk Light"/>
            </a:endParaRPr>
          </a:p>
          <a:p>
            <a:pPr algn="just"/>
            <a:endParaRPr lang="en-US" sz="2800" spc="-59" dirty="0">
              <a:solidFill>
                <a:srgbClr val="FFFFFF"/>
              </a:solidFill>
              <a:latin typeface="HK Grotesk Light"/>
            </a:endParaRPr>
          </a:p>
          <a:p>
            <a:pPr marL="971550" lvl="1" indent="-514350" algn="just">
              <a:buFont typeface="+mj-lt"/>
              <a:buAutoNum type="arabicPeriod"/>
            </a:pPr>
            <a:r>
              <a:rPr lang="en-US" sz="2800" b="1" spc="-59" dirty="0">
                <a:solidFill>
                  <a:srgbClr val="6EFAE5"/>
                </a:solidFill>
                <a:latin typeface="HK Grotesk Light"/>
              </a:rPr>
              <a:t>Local options</a:t>
            </a:r>
            <a:r>
              <a:rPr lang="en-US" sz="2800" spc="-59" dirty="0">
                <a:solidFill>
                  <a:srgbClr val="FFFFFF"/>
                </a:solidFill>
                <a:latin typeface="HK Grotesk Light"/>
              </a:rPr>
              <a:t>: </a:t>
            </a:r>
            <a:r>
              <a:rPr lang="en-US" sz="2800" spc="-59" dirty="0" smtClean="0">
                <a:solidFill>
                  <a:srgbClr val="FFFFFF"/>
                </a:solidFill>
                <a:latin typeface="HK Grotesk Light"/>
              </a:rPr>
              <a:t>hard drive/tapes, distributed GEO locations.</a:t>
            </a:r>
            <a:endParaRPr lang="en-US" sz="2800" spc="-59" dirty="0">
              <a:solidFill>
                <a:srgbClr val="FFFFFF"/>
              </a:solidFill>
              <a:latin typeface="HK Grotesk Light"/>
            </a:endParaRPr>
          </a:p>
          <a:p>
            <a:pPr marL="971550" lvl="1" indent="-514350" algn="just">
              <a:buFont typeface="+mj-lt"/>
              <a:buAutoNum type="arabicPeriod"/>
            </a:pPr>
            <a:r>
              <a:rPr lang="en-US" sz="2800" b="1" spc="-59" dirty="0">
                <a:solidFill>
                  <a:srgbClr val="6EFAE5"/>
                </a:solidFill>
                <a:latin typeface="HK Grotesk Light"/>
              </a:rPr>
              <a:t>Cloud-based options</a:t>
            </a:r>
            <a:r>
              <a:rPr lang="en-US" sz="2800" spc="-59" dirty="0">
                <a:solidFill>
                  <a:srgbClr val="FFFFFF"/>
                </a:solidFill>
                <a:latin typeface="HK Grotesk Light"/>
              </a:rPr>
              <a:t>: </a:t>
            </a:r>
            <a:r>
              <a:rPr lang="en-US" sz="2800" spc="-59" dirty="0" smtClean="0">
                <a:solidFill>
                  <a:srgbClr val="FFFFFF"/>
                </a:solidFill>
                <a:latin typeface="HK Grotesk Light"/>
              </a:rPr>
              <a:t>Local DC or  Global DC as  AWS.</a:t>
            </a:r>
            <a:endParaRPr lang="en-US" sz="2800" spc="-59" dirty="0">
              <a:solidFill>
                <a:srgbClr val="FFFFFF"/>
              </a:solidFill>
              <a:latin typeface="HK Grotesk Light"/>
            </a:endParaRPr>
          </a:p>
          <a:p>
            <a:pPr algn="just"/>
            <a:endParaRPr lang="en-US" sz="2800" spc="-59" dirty="0">
              <a:solidFill>
                <a:srgbClr val="FFFFFF"/>
              </a:solidFill>
              <a:latin typeface="HK Grotesk Light"/>
            </a:endParaRPr>
          </a:p>
          <a:p>
            <a:pPr algn="just"/>
            <a:r>
              <a:rPr lang="en-US" sz="2800" spc="-59" dirty="0">
                <a:solidFill>
                  <a:srgbClr val="FFFFFF"/>
                </a:solidFill>
                <a:latin typeface="HK Grotesk Light"/>
              </a:rPr>
              <a:t>The </a:t>
            </a:r>
            <a:r>
              <a:rPr lang="en-US" sz="2800" b="1" spc="-59" dirty="0">
                <a:solidFill>
                  <a:srgbClr val="6EFAE5"/>
                </a:solidFill>
                <a:latin typeface="HK Grotesk Light"/>
              </a:rPr>
              <a:t>IT Manager </a:t>
            </a:r>
            <a:r>
              <a:rPr lang="en-US" sz="2800" spc="-59" dirty="0">
                <a:solidFill>
                  <a:srgbClr val="FFFFFF"/>
                </a:solidFill>
                <a:latin typeface="HK Grotesk Light"/>
              </a:rPr>
              <a:t>will be responsible </a:t>
            </a:r>
            <a:r>
              <a:rPr lang="en-US" sz="2800" spc="-59" dirty="0" smtClean="0">
                <a:solidFill>
                  <a:srgbClr val="FFFFFF"/>
                </a:solidFill>
                <a:latin typeface="HK Grotesk Light"/>
              </a:rPr>
              <a:t>for data storage, security, accessibility, availability, scalability, fail-over strategies and overall performance.</a:t>
            </a:r>
            <a:endParaRPr lang="en-US" sz="2800" spc="-59" dirty="0">
              <a:solidFill>
                <a:srgbClr val="FFFFFF"/>
              </a:solidFill>
              <a:latin typeface="HK Grotesk Light"/>
            </a:endParaRPr>
          </a:p>
          <a:p>
            <a:pPr algn="just"/>
            <a:endParaRPr lang="en-US" sz="2800" spc="-59" dirty="0">
              <a:solidFill>
                <a:srgbClr val="FFFFFF"/>
              </a:solidFill>
              <a:latin typeface="HK Grotesk Light"/>
            </a:endParaRPr>
          </a:p>
        </p:txBody>
      </p:sp>
    </p:spTree>
    <p:extLst>
      <p:ext uri="{BB962C8B-B14F-4D97-AF65-F5344CB8AC3E}">
        <p14:creationId xmlns:p14="http://schemas.microsoft.com/office/powerpoint/2010/main" val="984070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-1627308">
            <a:off x="-6906184" y="-1872346"/>
            <a:ext cx="17016201" cy="6180151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6553201" y="397313"/>
            <a:ext cx="10879654" cy="11413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880"/>
              </a:lnSpc>
            </a:pPr>
            <a:r>
              <a:rPr lang="en-US" sz="6600" spc="-240" dirty="0" smtClean="0">
                <a:solidFill>
                  <a:srgbClr val="FFFFFF"/>
                </a:solidFill>
                <a:latin typeface="HK Grotesk Bold"/>
              </a:rPr>
              <a:t>Data Sourcing &amp; Properties</a:t>
            </a:r>
            <a:endParaRPr lang="en-US" sz="6600" spc="-240" dirty="0">
              <a:solidFill>
                <a:srgbClr val="FFFFFF"/>
              </a:solidFill>
              <a:latin typeface="HK Grotesk Bold"/>
            </a:endParaRP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-1627308">
            <a:off x="5445209" y="7487829"/>
            <a:ext cx="17016201" cy="6180151"/>
          </a:xfrm>
          <a:prstGeom prst="rect">
            <a:avLst/>
          </a:prstGeom>
        </p:spPr>
      </p:pic>
      <p:grpSp>
        <p:nvGrpSpPr>
          <p:cNvPr id="15" name="Group 15"/>
          <p:cNvGrpSpPr/>
          <p:nvPr/>
        </p:nvGrpSpPr>
        <p:grpSpPr>
          <a:xfrm>
            <a:off x="583850" y="7505700"/>
            <a:ext cx="616957" cy="2078970"/>
            <a:chOff x="0" y="0"/>
            <a:chExt cx="822610" cy="2771960"/>
          </a:xfrm>
        </p:grpSpPr>
        <p:sp>
          <p:nvSpPr>
            <p:cNvPr id="16" name="AutoShape 16"/>
            <p:cNvSpPr/>
            <p:nvPr/>
          </p:nvSpPr>
          <p:spPr>
            <a:xfrm>
              <a:off x="0" y="0"/>
              <a:ext cx="63500" cy="1767642"/>
            </a:xfrm>
            <a:prstGeom prst="rect">
              <a:avLst/>
            </a:prstGeom>
            <a:solidFill>
              <a:srgbClr val="57FFDC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2310295"/>
              <a:ext cx="822610" cy="4616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4"/>
                </a:lnSpc>
              </a:pPr>
              <a:r>
                <a:rPr lang="en-US" sz="2400" dirty="0" smtClean="0">
                  <a:solidFill>
                    <a:srgbClr val="FFFFFF"/>
                  </a:solidFill>
                  <a:latin typeface="HK Grotesk Bold"/>
                </a:rPr>
                <a:t>13</a:t>
              </a:r>
              <a:endParaRPr lang="en-US" sz="2400" dirty="0">
                <a:solidFill>
                  <a:srgbClr val="FFFFFF"/>
                </a:solidFill>
                <a:latin typeface="HK Grotesk Bold"/>
              </a:endParaRPr>
            </a:p>
          </p:txBody>
        </p:sp>
      </p:grpSp>
      <p:sp>
        <p:nvSpPr>
          <p:cNvPr id="27" name="Rectangle 26"/>
          <p:cNvSpPr/>
          <p:nvPr/>
        </p:nvSpPr>
        <p:spPr>
          <a:xfrm>
            <a:off x="892328" y="2284749"/>
            <a:ext cx="16540527" cy="51090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buFont typeface="Wingdings" panose="05000000000000000000" pitchFamily="2" charset="2"/>
              <a:buChar char="§"/>
            </a:pPr>
            <a:r>
              <a:rPr lang="en-US" dirty="0"/>
              <a:t>284808 creditcard.csv</a:t>
            </a:r>
            <a:endParaRPr lang="en-US" sz="2800" spc="-59" dirty="0" smtClean="0">
              <a:solidFill>
                <a:srgbClr val="FFFFFF"/>
              </a:solidFill>
              <a:latin typeface="HK Grotesk Light"/>
            </a:endParaRPr>
          </a:p>
          <a:p>
            <a:pPr marL="457200" indent="-457200" algn="just">
              <a:buFont typeface="Wingdings" panose="05000000000000000000" pitchFamily="2" charset="2"/>
              <a:buChar char="§"/>
            </a:pPr>
            <a:endParaRPr lang="en-US" sz="2800" spc="-59" dirty="0" smtClean="0">
              <a:solidFill>
                <a:srgbClr val="FFFFFF"/>
              </a:solidFill>
              <a:latin typeface="HK Grotesk Light"/>
            </a:endParaRPr>
          </a:p>
          <a:p>
            <a:pPr marL="457200" indent="-457200" algn="just">
              <a:buFont typeface="Wingdings" panose="05000000000000000000" pitchFamily="2" charset="2"/>
              <a:buChar char="§"/>
            </a:pPr>
            <a:r>
              <a:rPr lang="en-US" sz="2800" spc="-59" dirty="0" smtClean="0">
                <a:solidFill>
                  <a:srgbClr val="FFFFFF"/>
                </a:solidFill>
                <a:latin typeface="HK Grotesk Light"/>
              </a:rPr>
              <a:t>Fraud detection </a:t>
            </a:r>
            <a:r>
              <a:rPr lang="en-US" sz="2800" spc="-59" dirty="0" err="1" smtClean="0">
                <a:solidFill>
                  <a:srgbClr val="FFFFFF"/>
                </a:solidFill>
                <a:latin typeface="HK Grotesk Light"/>
              </a:rPr>
              <a:t>Kaggel</a:t>
            </a:r>
            <a:r>
              <a:rPr lang="en-US" sz="2800" spc="-59" dirty="0" smtClean="0">
                <a:solidFill>
                  <a:srgbClr val="FFFFFF"/>
                </a:solidFill>
                <a:latin typeface="HK Grotesk Light"/>
              </a:rPr>
              <a:t> data set.</a:t>
            </a:r>
          </a:p>
          <a:p>
            <a:pPr marL="457200" indent="-457200" algn="just">
              <a:buFont typeface="Wingdings" panose="05000000000000000000" pitchFamily="2" charset="2"/>
              <a:buChar char="§"/>
            </a:pPr>
            <a:endParaRPr lang="en-US" sz="2800" spc="-59" dirty="0" smtClean="0">
              <a:solidFill>
                <a:srgbClr val="FFFFFF"/>
              </a:solidFill>
              <a:latin typeface="HK Grotesk Light"/>
            </a:endParaRPr>
          </a:p>
          <a:p>
            <a:pPr marL="457200" indent="-457200" algn="just">
              <a:buFont typeface="Wingdings" panose="05000000000000000000" pitchFamily="2" charset="2"/>
              <a:buChar char="§"/>
            </a:pPr>
            <a:r>
              <a:rPr lang="en-US" sz="2800" spc="-59" dirty="0" smtClean="0">
                <a:solidFill>
                  <a:srgbClr val="FFFFFF"/>
                </a:solidFill>
                <a:latin typeface="HK Grotesk Light"/>
              </a:rPr>
              <a:t>creditcard.csv with shape </a:t>
            </a:r>
            <a:r>
              <a:rPr lang="en-US" sz="2800" spc="-59" dirty="0">
                <a:solidFill>
                  <a:srgbClr val="FFFFFF"/>
                </a:solidFill>
                <a:latin typeface="HK Grotesk Light"/>
              </a:rPr>
              <a:t>(284807, 31</a:t>
            </a:r>
            <a:r>
              <a:rPr lang="en-US" sz="2800" spc="-59" dirty="0" smtClean="0">
                <a:solidFill>
                  <a:srgbClr val="FFFFFF"/>
                </a:solidFill>
                <a:latin typeface="HK Grotesk Light"/>
              </a:rPr>
              <a:t>).</a:t>
            </a:r>
          </a:p>
          <a:p>
            <a:pPr marL="457200" indent="-457200" algn="just">
              <a:buFont typeface="Wingdings" panose="05000000000000000000" pitchFamily="2" charset="2"/>
              <a:buChar char="§"/>
            </a:pPr>
            <a:endParaRPr lang="en-US" sz="2800" spc="-59" dirty="0" smtClean="0">
              <a:solidFill>
                <a:srgbClr val="FFFFFF"/>
              </a:solidFill>
              <a:latin typeface="HK Grotesk Light"/>
            </a:endParaRPr>
          </a:p>
          <a:p>
            <a:pPr marL="457200" indent="-457200" algn="just">
              <a:buFont typeface="Wingdings" panose="05000000000000000000" pitchFamily="2" charset="2"/>
              <a:buChar char="§"/>
            </a:pPr>
            <a:r>
              <a:rPr lang="en-US" sz="2800" spc="-59" dirty="0" smtClean="0">
                <a:solidFill>
                  <a:srgbClr val="FFFFFF"/>
                </a:solidFill>
                <a:latin typeface="HK Grotesk Light"/>
              </a:rPr>
              <a:t>Dimensions – [Time, V1, V2 … V28, Amount</a:t>
            </a:r>
            <a:r>
              <a:rPr lang="en-US" sz="2800" spc="-59" dirty="0">
                <a:solidFill>
                  <a:srgbClr val="FFFFFF"/>
                </a:solidFill>
                <a:latin typeface="HK Grotesk Light"/>
              </a:rPr>
              <a:t>, </a:t>
            </a:r>
            <a:r>
              <a:rPr lang="en-US" sz="2800" spc="-59" dirty="0" smtClean="0">
                <a:solidFill>
                  <a:srgbClr val="FFFFFF"/>
                </a:solidFill>
                <a:latin typeface="HK Grotesk Light"/>
              </a:rPr>
              <a:t>Class] -.</a:t>
            </a:r>
          </a:p>
          <a:p>
            <a:pPr marL="457200" indent="-457200" algn="just">
              <a:buFont typeface="Wingdings" panose="05000000000000000000" pitchFamily="2" charset="2"/>
              <a:buChar char="§"/>
            </a:pPr>
            <a:endParaRPr lang="en-US" sz="2800" spc="-59" dirty="0">
              <a:solidFill>
                <a:srgbClr val="FFFFFF"/>
              </a:solidFill>
              <a:latin typeface="HK Grotesk Light"/>
            </a:endParaRPr>
          </a:p>
          <a:p>
            <a:pPr marL="457200" indent="-457200" algn="just">
              <a:buFont typeface="Wingdings" panose="05000000000000000000" pitchFamily="2" charset="2"/>
              <a:buChar char="§"/>
            </a:pPr>
            <a:r>
              <a:rPr lang="en-US" sz="2800" spc="-59" dirty="0">
                <a:solidFill>
                  <a:srgbClr val="FFFFFF"/>
                </a:solidFill>
                <a:latin typeface="HK Grotesk Light"/>
              </a:rPr>
              <a:t>No empty values, zero null values.</a:t>
            </a:r>
          </a:p>
          <a:p>
            <a:pPr marL="457200" indent="-457200" algn="just">
              <a:buFont typeface="Wingdings" panose="05000000000000000000" pitchFamily="2" charset="2"/>
              <a:buChar char="§"/>
            </a:pPr>
            <a:endParaRPr lang="en-US" sz="2800" spc="-59" dirty="0" smtClean="0">
              <a:solidFill>
                <a:srgbClr val="FFFFFF"/>
              </a:solidFill>
              <a:latin typeface="HK Grotesk Light"/>
            </a:endParaRPr>
          </a:p>
          <a:p>
            <a:pPr marL="457200" indent="-457200" algn="just">
              <a:buFont typeface="Wingdings" panose="05000000000000000000" pitchFamily="2" charset="2"/>
              <a:buChar char="§"/>
            </a:pPr>
            <a:r>
              <a:rPr lang="en-US" sz="2800" spc="-59" dirty="0" smtClean="0">
                <a:solidFill>
                  <a:srgbClr val="FFFFFF"/>
                </a:solidFill>
                <a:latin typeface="HK Grotesk Light"/>
              </a:rPr>
              <a:t>Imbalanced data set, almost all records don’t represent fraud cases (</a:t>
            </a:r>
            <a:r>
              <a:rPr lang="en-US" sz="2800" spc="-59" dirty="0">
                <a:solidFill>
                  <a:schemeClr val="accent3">
                    <a:lumMod val="60000"/>
                    <a:lumOff val="40000"/>
                  </a:schemeClr>
                </a:solidFill>
                <a:latin typeface="HK Grotesk Light"/>
              </a:rPr>
              <a:t>492</a:t>
            </a:r>
            <a:r>
              <a:rPr lang="en-US" sz="2800" spc="-59" dirty="0">
                <a:solidFill>
                  <a:srgbClr val="FFFFFF"/>
                </a:solidFill>
                <a:latin typeface="HK Grotesk Light"/>
              </a:rPr>
              <a:t> fraud cases out of </a:t>
            </a:r>
            <a:r>
              <a:rPr lang="en-US" sz="2800" spc="-59" dirty="0">
                <a:solidFill>
                  <a:schemeClr val="accent3">
                    <a:lumMod val="60000"/>
                    <a:lumOff val="40000"/>
                  </a:schemeClr>
                </a:solidFill>
                <a:latin typeface="HK Grotesk Light"/>
              </a:rPr>
              <a:t>284315</a:t>
            </a:r>
            <a:r>
              <a:rPr lang="en-US" sz="2800" spc="-59" dirty="0" smtClean="0">
                <a:solidFill>
                  <a:srgbClr val="FFFFFF"/>
                </a:solidFill>
                <a:latin typeface="HK Grotesk Light"/>
              </a:rPr>
              <a:t>).</a:t>
            </a:r>
          </a:p>
          <a:p>
            <a:pPr marL="457200" indent="-457200" algn="just">
              <a:buFont typeface="Wingdings" panose="05000000000000000000" pitchFamily="2" charset="2"/>
              <a:buChar char="§"/>
            </a:pPr>
            <a:endParaRPr lang="en-US" sz="2800" spc="-59" dirty="0" smtClean="0">
              <a:solidFill>
                <a:srgbClr val="FFFFFF"/>
              </a:solidFill>
              <a:latin typeface="HK Grotesk Light"/>
            </a:endParaRPr>
          </a:p>
        </p:txBody>
      </p:sp>
    </p:spTree>
    <p:extLst>
      <p:ext uri="{BB962C8B-B14F-4D97-AF65-F5344CB8AC3E}">
        <p14:creationId xmlns:p14="http://schemas.microsoft.com/office/powerpoint/2010/main" val="1681001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-1627308">
            <a:off x="-6906184" y="-1872346"/>
            <a:ext cx="17016201" cy="6180151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6705600" y="397313"/>
            <a:ext cx="9448800" cy="11413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880"/>
              </a:lnSpc>
            </a:pPr>
            <a:r>
              <a:rPr lang="en-US" sz="8000" spc="-240" dirty="0" smtClean="0">
                <a:solidFill>
                  <a:srgbClr val="FFFFFF"/>
                </a:solidFill>
                <a:latin typeface="HK Grotesk Bold"/>
              </a:rPr>
              <a:t>Data Preparation</a:t>
            </a:r>
            <a:endParaRPr lang="en-US" sz="8000" spc="-240" dirty="0">
              <a:solidFill>
                <a:srgbClr val="FFFFFF"/>
              </a:solidFill>
              <a:latin typeface="HK Grotesk Bold"/>
            </a:endParaRP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-1627308">
            <a:off x="5445209" y="7487829"/>
            <a:ext cx="17016201" cy="6180151"/>
          </a:xfrm>
          <a:prstGeom prst="rect">
            <a:avLst/>
          </a:prstGeom>
        </p:spPr>
      </p:pic>
      <p:grpSp>
        <p:nvGrpSpPr>
          <p:cNvPr id="15" name="Group 15"/>
          <p:cNvGrpSpPr/>
          <p:nvPr/>
        </p:nvGrpSpPr>
        <p:grpSpPr>
          <a:xfrm>
            <a:off x="583850" y="7505700"/>
            <a:ext cx="616957" cy="2078970"/>
            <a:chOff x="0" y="0"/>
            <a:chExt cx="822610" cy="2771960"/>
          </a:xfrm>
        </p:grpSpPr>
        <p:sp>
          <p:nvSpPr>
            <p:cNvPr id="16" name="AutoShape 16"/>
            <p:cNvSpPr/>
            <p:nvPr/>
          </p:nvSpPr>
          <p:spPr>
            <a:xfrm>
              <a:off x="0" y="0"/>
              <a:ext cx="63500" cy="1767642"/>
            </a:xfrm>
            <a:prstGeom prst="rect">
              <a:avLst/>
            </a:prstGeom>
            <a:solidFill>
              <a:srgbClr val="57FFDC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2310295"/>
              <a:ext cx="822610" cy="4616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4"/>
                </a:lnSpc>
              </a:pPr>
              <a:r>
                <a:rPr lang="en-US" sz="2400" dirty="0" smtClean="0">
                  <a:solidFill>
                    <a:srgbClr val="FFFFFF"/>
                  </a:solidFill>
                  <a:latin typeface="HK Grotesk Bold"/>
                </a:rPr>
                <a:t>13</a:t>
              </a:r>
              <a:endParaRPr lang="en-US" sz="2400" dirty="0">
                <a:solidFill>
                  <a:srgbClr val="FFFFFF"/>
                </a:solidFill>
                <a:latin typeface="HK Grotesk Bold"/>
              </a:endParaRPr>
            </a:p>
          </p:txBody>
        </p:sp>
      </p:grpSp>
      <p:sp>
        <p:nvSpPr>
          <p:cNvPr id="27" name="Rectangle 26"/>
          <p:cNvSpPr/>
          <p:nvPr/>
        </p:nvSpPr>
        <p:spPr>
          <a:xfrm>
            <a:off x="892328" y="2284749"/>
            <a:ext cx="16540527" cy="59708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buFont typeface="Wingdings" panose="05000000000000000000" pitchFamily="2" charset="2"/>
              <a:buChar char="§"/>
            </a:pPr>
            <a:r>
              <a:rPr lang="en-US" dirty="0"/>
              <a:t>284808 creditcard.csv</a:t>
            </a:r>
            <a:endParaRPr lang="en-US" sz="2800" spc="-59" dirty="0" smtClean="0">
              <a:solidFill>
                <a:srgbClr val="FFFFFF"/>
              </a:solidFill>
              <a:latin typeface="HK Grotesk Light"/>
            </a:endParaRPr>
          </a:p>
          <a:p>
            <a:pPr marL="457200" indent="-457200" algn="just">
              <a:buFont typeface="Wingdings" panose="05000000000000000000" pitchFamily="2" charset="2"/>
              <a:buChar char="§"/>
            </a:pPr>
            <a:endParaRPr lang="en-US" sz="2800" spc="-59" dirty="0" smtClean="0">
              <a:solidFill>
                <a:srgbClr val="FFFFFF"/>
              </a:solidFill>
              <a:latin typeface="HK Grotesk Light"/>
            </a:endParaRPr>
          </a:p>
          <a:p>
            <a:pPr marL="457200" indent="-457200" algn="just">
              <a:buFont typeface="Wingdings" panose="05000000000000000000" pitchFamily="2" charset="2"/>
              <a:buChar char="§"/>
            </a:pPr>
            <a:r>
              <a:rPr lang="en-US" sz="2800" spc="-59" dirty="0" smtClean="0">
                <a:solidFill>
                  <a:srgbClr val="FFFFFF"/>
                </a:solidFill>
                <a:latin typeface="HK Grotesk Light"/>
              </a:rPr>
              <a:t>No </a:t>
            </a:r>
            <a:r>
              <a:rPr lang="en-US" sz="2800" spc="-59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HK Grotesk Light"/>
              </a:rPr>
              <a:t>missing data </a:t>
            </a:r>
            <a:r>
              <a:rPr lang="en-US" sz="2800" spc="-59" dirty="0" smtClean="0">
                <a:solidFill>
                  <a:srgbClr val="FFFFFF"/>
                </a:solidFill>
                <a:latin typeface="HK Grotesk Light"/>
              </a:rPr>
              <a:t>to be processed.</a:t>
            </a:r>
          </a:p>
          <a:p>
            <a:pPr marL="457200" indent="-457200" algn="just">
              <a:buFont typeface="Wingdings" panose="05000000000000000000" pitchFamily="2" charset="2"/>
              <a:buChar char="§"/>
            </a:pPr>
            <a:endParaRPr lang="en-US" sz="2800" spc="-59" dirty="0" smtClean="0">
              <a:solidFill>
                <a:srgbClr val="FFFFFF"/>
              </a:solidFill>
              <a:latin typeface="HK Grotesk Light"/>
            </a:endParaRPr>
          </a:p>
          <a:p>
            <a:pPr marL="457200" indent="-457200" algn="just">
              <a:buFont typeface="Wingdings" panose="05000000000000000000" pitchFamily="2" charset="2"/>
              <a:buChar char="§"/>
            </a:pPr>
            <a:r>
              <a:rPr lang="en-US" sz="2800" spc="-59" dirty="0" smtClean="0">
                <a:solidFill>
                  <a:srgbClr val="FFFFFF"/>
                </a:solidFill>
                <a:latin typeface="HK Grotesk Light"/>
              </a:rPr>
              <a:t>Some </a:t>
            </a:r>
            <a:r>
              <a:rPr lang="en-US" sz="2800" spc="-59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HK Grotesk Light"/>
              </a:rPr>
              <a:t>dimensions</a:t>
            </a:r>
            <a:r>
              <a:rPr lang="en-US" sz="2800" spc="-59" dirty="0" smtClean="0">
                <a:solidFill>
                  <a:srgbClr val="FFFFFF"/>
                </a:solidFill>
                <a:latin typeface="HK Grotesk Light"/>
              </a:rPr>
              <a:t> will be </a:t>
            </a:r>
            <a:r>
              <a:rPr lang="en-US" sz="2800" spc="-59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HK Grotesk Light"/>
              </a:rPr>
              <a:t>dropped</a:t>
            </a:r>
            <a:r>
              <a:rPr lang="en-US" sz="2800" spc="-59" dirty="0" smtClean="0">
                <a:solidFill>
                  <a:srgbClr val="FFFFFF"/>
                </a:solidFill>
                <a:latin typeface="HK Grotesk Light"/>
              </a:rPr>
              <a:t> after EDA as it has no effect on fraud classification.</a:t>
            </a:r>
          </a:p>
          <a:p>
            <a:pPr marL="457200" indent="-457200" algn="just">
              <a:buFont typeface="Wingdings" panose="05000000000000000000" pitchFamily="2" charset="2"/>
              <a:buChar char="§"/>
            </a:pPr>
            <a:endParaRPr lang="en-US" sz="2800" spc="-59" dirty="0" smtClean="0">
              <a:solidFill>
                <a:srgbClr val="FFFFFF"/>
              </a:solidFill>
              <a:latin typeface="HK Grotesk Light"/>
            </a:endParaRPr>
          </a:p>
          <a:p>
            <a:pPr marL="457200" indent="-457200" algn="just">
              <a:buFont typeface="Wingdings" panose="05000000000000000000" pitchFamily="2" charset="2"/>
              <a:buChar char="§"/>
            </a:pPr>
            <a:r>
              <a:rPr lang="en-US" sz="2800" spc="-59" dirty="0" smtClean="0">
                <a:solidFill>
                  <a:srgbClr val="FFFFFF"/>
                </a:solidFill>
                <a:latin typeface="HK Grotesk Light"/>
              </a:rPr>
              <a:t>Imbalanced data will be processed as listed in the coming slide.</a:t>
            </a:r>
          </a:p>
          <a:p>
            <a:pPr marL="457200" indent="-457200" algn="just">
              <a:buFont typeface="Wingdings" panose="05000000000000000000" pitchFamily="2" charset="2"/>
              <a:buChar char="§"/>
            </a:pPr>
            <a:endParaRPr lang="en-US" sz="2800" spc="-59" dirty="0" smtClean="0">
              <a:solidFill>
                <a:srgbClr val="FFFFFF"/>
              </a:solidFill>
              <a:latin typeface="HK Grotesk Light"/>
            </a:endParaRPr>
          </a:p>
          <a:p>
            <a:pPr marL="457200" indent="-457200" algn="just">
              <a:buFont typeface="Wingdings" panose="05000000000000000000" pitchFamily="2" charset="2"/>
              <a:buChar char="§"/>
            </a:pPr>
            <a:r>
              <a:rPr lang="en-US" sz="2800" spc="-59" dirty="0" smtClean="0">
                <a:solidFill>
                  <a:srgbClr val="FFFFFF"/>
                </a:solidFill>
                <a:latin typeface="HK Grotesk Light"/>
              </a:rPr>
              <a:t>Data </a:t>
            </a:r>
            <a:r>
              <a:rPr lang="en-US" sz="2800" spc="-59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HK Grotesk Light"/>
              </a:rPr>
              <a:t>Segregation</a:t>
            </a:r>
            <a:r>
              <a:rPr lang="en-US" sz="2800" spc="-59" dirty="0" smtClean="0">
                <a:solidFill>
                  <a:srgbClr val="FFFFFF"/>
                </a:solidFill>
                <a:latin typeface="HK Grotesk Light"/>
              </a:rPr>
              <a:t>:</a:t>
            </a:r>
          </a:p>
          <a:p>
            <a:pPr marL="914400" lvl="1" indent="-457200" algn="just">
              <a:buFont typeface="Wingdings" panose="05000000000000000000" pitchFamily="2" charset="2"/>
              <a:buChar char="§"/>
            </a:pPr>
            <a:r>
              <a:rPr lang="en-US" sz="2800" spc="-59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HK Grotesk Light"/>
              </a:rPr>
              <a:t>Validation</a:t>
            </a:r>
            <a:r>
              <a:rPr lang="en-US" sz="2800" spc="-59" dirty="0" smtClean="0">
                <a:solidFill>
                  <a:srgbClr val="FFFFFF"/>
                </a:solidFill>
                <a:latin typeface="HK Grotesk Light"/>
              </a:rPr>
              <a:t> dataset </a:t>
            </a:r>
            <a:r>
              <a:rPr lang="en-US" sz="2800" spc="-59" dirty="0">
                <a:solidFill>
                  <a:srgbClr val="FFFFFF"/>
                </a:solidFill>
                <a:latin typeface="HK Grotesk Light"/>
              </a:rPr>
              <a:t>= </a:t>
            </a:r>
            <a:r>
              <a:rPr lang="en-US" sz="2800" spc="-59" dirty="0" smtClean="0">
                <a:solidFill>
                  <a:srgbClr val="FFFFFF"/>
                </a:solidFill>
                <a:latin typeface="HK Grotesk Light"/>
              </a:rPr>
              <a:t>56962</a:t>
            </a:r>
            <a:endParaRPr lang="en-US" sz="2800" spc="-59" dirty="0">
              <a:solidFill>
                <a:srgbClr val="FFFFFF"/>
              </a:solidFill>
              <a:latin typeface="HK Grotesk Light"/>
            </a:endParaRPr>
          </a:p>
          <a:p>
            <a:pPr marL="914400" lvl="1" indent="-457200" algn="just">
              <a:buFont typeface="Wingdings" panose="05000000000000000000" pitchFamily="2" charset="2"/>
              <a:buChar char="§"/>
            </a:pPr>
            <a:r>
              <a:rPr lang="en-US" sz="2800" spc="-59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HK Grotesk Light"/>
              </a:rPr>
              <a:t>Training</a:t>
            </a:r>
            <a:r>
              <a:rPr lang="en-US" sz="2800" spc="-59" dirty="0" smtClean="0">
                <a:solidFill>
                  <a:srgbClr val="FFFFFF"/>
                </a:solidFill>
                <a:latin typeface="HK Grotesk Light"/>
              </a:rPr>
              <a:t> data </a:t>
            </a:r>
            <a:r>
              <a:rPr lang="en-US" sz="2800" spc="-59" dirty="0">
                <a:solidFill>
                  <a:srgbClr val="FFFFFF"/>
                </a:solidFill>
                <a:latin typeface="HK Grotesk Light"/>
              </a:rPr>
              <a:t>= </a:t>
            </a:r>
            <a:r>
              <a:rPr lang="en-US" sz="2800" spc="-59" dirty="0" smtClean="0">
                <a:solidFill>
                  <a:srgbClr val="FFFFFF"/>
                </a:solidFill>
                <a:latin typeface="HK Grotesk Light"/>
              </a:rPr>
              <a:t>227845</a:t>
            </a:r>
          </a:p>
          <a:p>
            <a:pPr marL="914400" lvl="1" indent="-457200" algn="just">
              <a:buFont typeface="Wingdings" panose="05000000000000000000" pitchFamily="2" charset="2"/>
              <a:buChar char="§"/>
            </a:pPr>
            <a:r>
              <a:rPr lang="en-US" sz="2800" spc="-59" dirty="0" smtClean="0">
                <a:solidFill>
                  <a:srgbClr val="FFFFFF"/>
                </a:solidFill>
                <a:latin typeface="HK Grotesk Light"/>
              </a:rPr>
              <a:t>Percentage </a:t>
            </a:r>
            <a:r>
              <a:rPr lang="en-US" sz="2800" spc="-59" dirty="0">
                <a:solidFill>
                  <a:srgbClr val="FFFFFF"/>
                </a:solidFill>
                <a:latin typeface="HK Grotesk Light"/>
              </a:rPr>
              <a:t>= 20.000210668979342%</a:t>
            </a:r>
            <a:endParaRPr lang="en-US" sz="2800" spc="-59" dirty="0" smtClean="0">
              <a:solidFill>
                <a:srgbClr val="FFFFFF"/>
              </a:solidFill>
              <a:latin typeface="HK Grotesk Light"/>
            </a:endParaRPr>
          </a:p>
          <a:p>
            <a:pPr marL="457200" indent="-457200" algn="just">
              <a:buFont typeface="Wingdings" panose="05000000000000000000" pitchFamily="2" charset="2"/>
              <a:buChar char="§"/>
            </a:pPr>
            <a:endParaRPr lang="en-US" sz="2800" spc="-59" dirty="0" smtClean="0">
              <a:solidFill>
                <a:srgbClr val="FFFFFF"/>
              </a:solidFill>
              <a:latin typeface="HK Grotesk Light"/>
            </a:endParaRPr>
          </a:p>
          <a:p>
            <a:pPr marL="457200" indent="-457200" algn="just">
              <a:buFont typeface="Wingdings" panose="05000000000000000000" pitchFamily="2" charset="2"/>
              <a:buChar char="§"/>
            </a:pPr>
            <a:endParaRPr lang="en-US" sz="2800" spc="-59" dirty="0" smtClean="0">
              <a:solidFill>
                <a:srgbClr val="FFFFFF"/>
              </a:solidFill>
              <a:latin typeface="HK Grotesk Light"/>
            </a:endParaRPr>
          </a:p>
        </p:txBody>
      </p:sp>
    </p:spTree>
    <p:extLst>
      <p:ext uri="{BB962C8B-B14F-4D97-AF65-F5344CB8AC3E}">
        <p14:creationId xmlns:p14="http://schemas.microsoft.com/office/powerpoint/2010/main" val="238919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-1627308">
            <a:off x="-6906184" y="-1872346"/>
            <a:ext cx="17016201" cy="6180151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5334000" y="397313"/>
            <a:ext cx="12359708" cy="11413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880"/>
              </a:lnSpc>
            </a:pPr>
            <a:r>
              <a:rPr lang="en-US" sz="4800" spc="-240" dirty="0" smtClean="0">
                <a:solidFill>
                  <a:srgbClr val="FFFFFF"/>
                </a:solidFill>
                <a:latin typeface="HK Grotesk Bold"/>
              </a:rPr>
              <a:t>Data Preprocessing  .. Dimension Drop</a:t>
            </a:r>
            <a:endParaRPr lang="en-US" sz="4800" spc="-240" dirty="0">
              <a:solidFill>
                <a:srgbClr val="FFFFFF"/>
              </a:solidFill>
              <a:latin typeface="HK Grotesk Bold"/>
            </a:endParaRP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-1627308">
            <a:off x="5445209" y="7487829"/>
            <a:ext cx="17016201" cy="6180151"/>
          </a:xfrm>
          <a:prstGeom prst="rect">
            <a:avLst/>
          </a:prstGeom>
        </p:spPr>
      </p:pic>
      <p:grpSp>
        <p:nvGrpSpPr>
          <p:cNvPr id="15" name="Group 15"/>
          <p:cNvGrpSpPr/>
          <p:nvPr/>
        </p:nvGrpSpPr>
        <p:grpSpPr>
          <a:xfrm>
            <a:off x="583850" y="7505700"/>
            <a:ext cx="616957" cy="2078970"/>
            <a:chOff x="0" y="0"/>
            <a:chExt cx="822610" cy="2771960"/>
          </a:xfrm>
        </p:grpSpPr>
        <p:sp>
          <p:nvSpPr>
            <p:cNvPr id="16" name="AutoShape 16"/>
            <p:cNvSpPr/>
            <p:nvPr/>
          </p:nvSpPr>
          <p:spPr>
            <a:xfrm>
              <a:off x="0" y="0"/>
              <a:ext cx="63500" cy="1767642"/>
            </a:xfrm>
            <a:prstGeom prst="rect">
              <a:avLst/>
            </a:prstGeom>
            <a:solidFill>
              <a:srgbClr val="57FFDC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2310295"/>
              <a:ext cx="822610" cy="4616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4"/>
                </a:lnSpc>
              </a:pPr>
              <a:r>
                <a:rPr lang="en-US" sz="2400" dirty="0" smtClean="0">
                  <a:solidFill>
                    <a:srgbClr val="FFFFFF"/>
                  </a:solidFill>
                  <a:latin typeface="HK Grotesk Bold"/>
                </a:rPr>
                <a:t>13</a:t>
              </a:r>
              <a:endParaRPr lang="en-US" sz="2400" dirty="0">
                <a:solidFill>
                  <a:srgbClr val="FFFFFF"/>
                </a:solidFill>
                <a:latin typeface="HK Grotesk Bold"/>
              </a:endParaRPr>
            </a:p>
          </p:txBody>
        </p:sp>
      </p:grpSp>
      <p:sp>
        <p:nvSpPr>
          <p:cNvPr id="27" name="Rectangle 26"/>
          <p:cNvSpPr/>
          <p:nvPr/>
        </p:nvSpPr>
        <p:spPr>
          <a:xfrm>
            <a:off x="892328" y="2284749"/>
            <a:ext cx="16540527" cy="33855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buFont typeface="Wingdings" panose="05000000000000000000" pitchFamily="2" charset="2"/>
              <a:buChar char="§"/>
            </a:pPr>
            <a:r>
              <a:rPr lang="en-US" dirty="0"/>
              <a:t>284808 creditcard.csv</a:t>
            </a:r>
            <a:endParaRPr lang="en-US" sz="2800" spc="-59" dirty="0" smtClean="0">
              <a:solidFill>
                <a:srgbClr val="FFFFFF"/>
              </a:solidFill>
              <a:latin typeface="HK Grotesk Light"/>
            </a:endParaRPr>
          </a:p>
          <a:p>
            <a:pPr marL="457200" indent="-457200" algn="just">
              <a:buFont typeface="Wingdings" panose="05000000000000000000" pitchFamily="2" charset="2"/>
              <a:buChar char="§"/>
            </a:pPr>
            <a:endParaRPr lang="en-US" sz="2800" spc="-59" dirty="0" smtClean="0">
              <a:solidFill>
                <a:srgbClr val="FFFFFF"/>
              </a:solidFill>
              <a:latin typeface="HK Grotesk Light"/>
            </a:endParaRPr>
          </a:p>
          <a:p>
            <a:pPr marL="457200" indent="-457200" algn="just">
              <a:buFont typeface="Wingdings" panose="05000000000000000000" pitchFamily="2" charset="2"/>
              <a:buChar char="§"/>
            </a:pPr>
            <a:r>
              <a:rPr lang="en-US" sz="2800" spc="-59" dirty="0" smtClean="0">
                <a:solidFill>
                  <a:srgbClr val="FFFFFF"/>
                </a:solidFill>
                <a:latin typeface="HK Grotesk Light"/>
              </a:rPr>
              <a:t>[ V13, V20, V23] had been dropped, irrelevant dimensions.</a:t>
            </a:r>
          </a:p>
          <a:p>
            <a:pPr marL="457200" indent="-457200" algn="just">
              <a:buFont typeface="Wingdings" panose="05000000000000000000" pitchFamily="2" charset="2"/>
              <a:buChar char="§"/>
            </a:pPr>
            <a:endParaRPr lang="en-US" sz="2800" spc="-59" dirty="0" smtClean="0">
              <a:solidFill>
                <a:srgbClr val="FFFFFF"/>
              </a:solidFill>
              <a:latin typeface="HK Grotesk Light"/>
            </a:endParaRPr>
          </a:p>
          <a:p>
            <a:pPr marL="457200" indent="-457200" algn="just">
              <a:buFont typeface="Wingdings" panose="05000000000000000000" pitchFamily="2" charset="2"/>
              <a:buChar char="§"/>
            </a:pPr>
            <a:r>
              <a:rPr lang="en-US" sz="2800" spc="-59" dirty="0" smtClean="0">
                <a:solidFill>
                  <a:srgbClr val="FFFFFF"/>
                </a:solidFill>
                <a:latin typeface="HK Grotesk Light"/>
              </a:rPr>
              <a:t>Observations: Excluding </a:t>
            </a:r>
            <a:r>
              <a:rPr lang="en-US" sz="2800" spc="-59" dirty="0">
                <a:solidFill>
                  <a:srgbClr val="FFFFFF"/>
                </a:solidFill>
                <a:latin typeface="HK Grotesk Light"/>
              </a:rPr>
              <a:t>irrelevant shows minor </a:t>
            </a:r>
            <a:r>
              <a:rPr lang="en-US" sz="2800" spc="-59" dirty="0" smtClean="0">
                <a:solidFill>
                  <a:srgbClr val="FFFFFF"/>
                </a:solidFill>
                <a:latin typeface="HK Grotesk Light"/>
              </a:rPr>
              <a:t>enhancement </a:t>
            </a:r>
            <a:r>
              <a:rPr lang="en-US" sz="2800" spc="-59" dirty="0">
                <a:solidFill>
                  <a:srgbClr val="FFFFFF"/>
                </a:solidFill>
                <a:latin typeface="HK Grotesk Light"/>
              </a:rPr>
              <a:t>in </a:t>
            </a:r>
            <a:r>
              <a:rPr lang="en-US" sz="2800" spc="-59" dirty="0" smtClean="0">
                <a:solidFill>
                  <a:srgbClr val="FFFFFF"/>
                </a:solidFill>
                <a:latin typeface="HK Grotesk Light"/>
              </a:rPr>
              <a:t>accuracy.</a:t>
            </a:r>
          </a:p>
          <a:p>
            <a:pPr marL="457200" indent="-457200" algn="just">
              <a:buFont typeface="Wingdings" panose="05000000000000000000" pitchFamily="2" charset="2"/>
              <a:buChar char="§"/>
            </a:pPr>
            <a:endParaRPr lang="en-US" sz="2800" spc="-59" dirty="0" smtClean="0">
              <a:solidFill>
                <a:srgbClr val="FFFFFF"/>
              </a:solidFill>
              <a:latin typeface="HK Grotesk Light"/>
            </a:endParaRPr>
          </a:p>
          <a:p>
            <a:pPr marL="457200" indent="-457200" algn="just">
              <a:buFont typeface="Wingdings" panose="05000000000000000000" pitchFamily="2" charset="2"/>
              <a:buChar char="§"/>
            </a:pPr>
            <a:endParaRPr lang="en-US" sz="2800" spc="-59" dirty="0" smtClean="0">
              <a:solidFill>
                <a:srgbClr val="FFFFFF"/>
              </a:solidFill>
              <a:latin typeface="HK Grotesk Light"/>
            </a:endParaRPr>
          </a:p>
          <a:p>
            <a:pPr marL="457200" indent="-457200" algn="just">
              <a:buFont typeface="Wingdings" panose="05000000000000000000" pitchFamily="2" charset="2"/>
              <a:buChar char="§"/>
            </a:pPr>
            <a:endParaRPr lang="en-US" sz="2800" spc="-59" dirty="0" smtClean="0">
              <a:solidFill>
                <a:srgbClr val="FFFFFF"/>
              </a:solidFill>
              <a:latin typeface="HK Grotesk Ligh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7362" y="4841616"/>
            <a:ext cx="6429375" cy="165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080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-1627308">
            <a:off x="-6906184" y="-1872346"/>
            <a:ext cx="17016201" cy="6180151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5334000" y="397313"/>
            <a:ext cx="12359708" cy="11413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880"/>
              </a:lnSpc>
            </a:pPr>
            <a:r>
              <a:rPr lang="en-US" sz="4800" spc="-240" dirty="0" smtClean="0">
                <a:solidFill>
                  <a:srgbClr val="FFFFFF"/>
                </a:solidFill>
                <a:latin typeface="HK Grotesk Bold"/>
              </a:rPr>
              <a:t>Data Preprocessing  .. Imbalanced DS</a:t>
            </a:r>
            <a:endParaRPr lang="en-US" sz="4800" spc="-240" dirty="0">
              <a:solidFill>
                <a:srgbClr val="FFFFFF"/>
              </a:solidFill>
              <a:latin typeface="HK Grotesk Bold"/>
            </a:endParaRP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-1627308">
            <a:off x="5445209" y="7487829"/>
            <a:ext cx="17016201" cy="6180151"/>
          </a:xfrm>
          <a:prstGeom prst="rect">
            <a:avLst/>
          </a:prstGeom>
        </p:spPr>
      </p:pic>
      <p:grpSp>
        <p:nvGrpSpPr>
          <p:cNvPr id="15" name="Group 15"/>
          <p:cNvGrpSpPr/>
          <p:nvPr/>
        </p:nvGrpSpPr>
        <p:grpSpPr>
          <a:xfrm>
            <a:off x="583850" y="7505700"/>
            <a:ext cx="616957" cy="2078970"/>
            <a:chOff x="0" y="0"/>
            <a:chExt cx="822610" cy="2771960"/>
          </a:xfrm>
        </p:grpSpPr>
        <p:sp>
          <p:nvSpPr>
            <p:cNvPr id="16" name="AutoShape 16"/>
            <p:cNvSpPr/>
            <p:nvPr/>
          </p:nvSpPr>
          <p:spPr>
            <a:xfrm>
              <a:off x="0" y="0"/>
              <a:ext cx="63500" cy="1767642"/>
            </a:xfrm>
            <a:prstGeom prst="rect">
              <a:avLst/>
            </a:prstGeom>
            <a:solidFill>
              <a:srgbClr val="57FFDC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2310295"/>
              <a:ext cx="822610" cy="4616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4"/>
                </a:lnSpc>
              </a:pPr>
              <a:r>
                <a:rPr lang="en-US" sz="2400" dirty="0" smtClean="0">
                  <a:solidFill>
                    <a:srgbClr val="FFFFFF"/>
                  </a:solidFill>
                  <a:latin typeface="HK Grotesk Bold"/>
                </a:rPr>
                <a:t>13</a:t>
              </a:r>
              <a:endParaRPr lang="en-US" sz="2400" dirty="0">
                <a:solidFill>
                  <a:srgbClr val="FFFFFF"/>
                </a:solidFill>
                <a:latin typeface="HK Grotesk Bold"/>
              </a:endParaRPr>
            </a:p>
          </p:txBody>
        </p:sp>
      </p:grpSp>
      <p:sp>
        <p:nvSpPr>
          <p:cNvPr id="27" name="Rectangle 26"/>
          <p:cNvSpPr/>
          <p:nvPr/>
        </p:nvSpPr>
        <p:spPr>
          <a:xfrm>
            <a:off x="892328" y="2284749"/>
            <a:ext cx="16540527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buFont typeface="Wingdings" panose="05000000000000000000" pitchFamily="2" charset="2"/>
              <a:buChar char="§"/>
            </a:pPr>
            <a:r>
              <a:rPr lang="en-US" sz="2800" spc="-59" dirty="0" smtClean="0">
                <a:solidFill>
                  <a:srgbClr val="FFFFFF"/>
                </a:solidFill>
                <a:latin typeface="HK Grotesk Light"/>
              </a:rPr>
              <a:t>Five methods to handle imbalanced DS:</a:t>
            </a:r>
          </a:p>
          <a:p>
            <a:pPr marL="971550" lvl="1" indent="-514350" algn="just">
              <a:buFont typeface="+mj-lt"/>
              <a:buAutoNum type="arabicPeriod"/>
            </a:pPr>
            <a:r>
              <a:rPr lang="en-US" sz="2800" spc="-59" dirty="0">
                <a:solidFill>
                  <a:srgbClr val="FFFFFF"/>
                </a:solidFill>
                <a:latin typeface="HK Grotesk Light"/>
              </a:rPr>
              <a:t>Change the performance metric</a:t>
            </a:r>
          </a:p>
          <a:p>
            <a:pPr marL="971550" lvl="1" indent="-514350" algn="just">
              <a:buFont typeface="+mj-lt"/>
              <a:buAutoNum type="arabicPeriod"/>
            </a:pPr>
            <a:r>
              <a:rPr lang="en-US" sz="2800" spc="-59" dirty="0">
                <a:solidFill>
                  <a:srgbClr val="FFFFFF"/>
                </a:solidFill>
                <a:latin typeface="HK Grotesk Light"/>
              </a:rPr>
              <a:t>Change the algorithm</a:t>
            </a:r>
          </a:p>
          <a:p>
            <a:pPr marL="971550" lvl="1" indent="-514350" algn="just">
              <a:buFont typeface="+mj-lt"/>
              <a:buAutoNum type="arabicPeriod"/>
            </a:pPr>
            <a:r>
              <a:rPr lang="en-US" sz="2800" spc="-59" dirty="0">
                <a:solidFill>
                  <a:srgbClr val="FFFFFF"/>
                </a:solidFill>
                <a:latin typeface="HK Grotesk Light"/>
              </a:rPr>
              <a:t>Oversample minority class</a:t>
            </a:r>
          </a:p>
          <a:p>
            <a:pPr marL="971550" lvl="1" indent="-514350" algn="just">
              <a:buFont typeface="+mj-lt"/>
              <a:buAutoNum type="arabicPeriod"/>
            </a:pPr>
            <a:r>
              <a:rPr lang="en-US" sz="2800" spc="-59" dirty="0" smtClean="0">
                <a:solidFill>
                  <a:srgbClr val="FFFFFF"/>
                </a:solidFill>
                <a:latin typeface="HK Grotesk Light"/>
              </a:rPr>
              <a:t>Under sample </a:t>
            </a:r>
            <a:r>
              <a:rPr lang="en-US" sz="2800" spc="-59" dirty="0">
                <a:solidFill>
                  <a:srgbClr val="FFFFFF"/>
                </a:solidFill>
                <a:latin typeface="HK Grotesk Light"/>
              </a:rPr>
              <a:t>majority class</a:t>
            </a:r>
          </a:p>
          <a:p>
            <a:pPr marL="971550" lvl="1" indent="-514350" algn="just">
              <a:buFont typeface="+mj-lt"/>
              <a:buAutoNum type="arabicPeriod"/>
            </a:pPr>
            <a:r>
              <a:rPr lang="en-US" sz="2800" spc="-59" dirty="0">
                <a:solidFill>
                  <a:srgbClr val="FFFFFF"/>
                </a:solidFill>
                <a:latin typeface="HK Grotesk Light"/>
              </a:rPr>
              <a:t>Generate synthetic samples</a:t>
            </a:r>
            <a:endParaRPr lang="en-US" sz="2800" spc="-59" dirty="0" smtClean="0">
              <a:solidFill>
                <a:srgbClr val="FFFFFF"/>
              </a:solidFill>
              <a:latin typeface="HK Grotesk Light"/>
            </a:endParaRPr>
          </a:p>
          <a:p>
            <a:pPr marL="457200" indent="-457200" algn="just">
              <a:buFont typeface="Wingdings" panose="05000000000000000000" pitchFamily="2" charset="2"/>
              <a:buChar char="§"/>
            </a:pPr>
            <a:endParaRPr lang="en-US" sz="2800" spc="-59" dirty="0" smtClean="0">
              <a:solidFill>
                <a:srgbClr val="FFFFFF"/>
              </a:solidFill>
              <a:latin typeface="HK Grotesk Light"/>
            </a:endParaRPr>
          </a:p>
          <a:p>
            <a:pPr marL="457200" indent="-457200" algn="just">
              <a:buFont typeface="Wingdings" panose="05000000000000000000" pitchFamily="2" charset="2"/>
              <a:buChar char="§"/>
            </a:pPr>
            <a:endParaRPr lang="en-US" sz="2800" spc="-59" dirty="0" smtClean="0">
              <a:solidFill>
                <a:srgbClr val="FFFFFF"/>
              </a:solidFill>
              <a:latin typeface="HK Grotesk Light"/>
            </a:endParaRPr>
          </a:p>
          <a:p>
            <a:pPr marL="457200" indent="-457200" algn="just">
              <a:buFont typeface="Wingdings" panose="05000000000000000000" pitchFamily="2" charset="2"/>
              <a:buChar char="§"/>
            </a:pPr>
            <a:endParaRPr lang="en-US" sz="2800" spc="-59" dirty="0" smtClean="0">
              <a:solidFill>
                <a:srgbClr val="FFFFFF"/>
              </a:solidFill>
              <a:latin typeface="HK Grotesk Light"/>
            </a:endParaRPr>
          </a:p>
          <a:p>
            <a:pPr marL="457200" indent="-457200" algn="just">
              <a:buFont typeface="Wingdings" panose="05000000000000000000" pitchFamily="2" charset="2"/>
              <a:buChar char="§"/>
            </a:pPr>
            <a:endParaRPr lang="en-US" sz="2800" spc="-59" dirty="0" smtClean="0">
              <a:solidFill>
                <a:srgbClr val="FFFFFF"/>
              </a:solidFill>
              <a:latin typeface="HK Grotesk Light"/>
            </a:endParaRPr>
          </a:p>
        </p:txBody>
      </p:sp>
    </p:spTree>
    <p:extLst>
      <p:ext uri="{BB962C8B-B14F-4D97-AF65-F5344CB8AC3E}">
        <p14:creationId xmlns:p14="http://schemas.microsoft.com/office/powerpoint/2010/main" val="4089518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-1627308">
            <a:off x="-6906184" y="-1872346"/>
            <a:ext cx="17016201" cy="6180151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5334000" y="397313"/>
            <a:ext cx="12359708" cy="11413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880"/>
              </a:lnSpc>
            </a:pPr>
            <a:r>
              <a:rPr lang="en-US" sz="4800" spc="-240" dirty="0" smtClean="0">
                <a:solidFill>
                  <a:srgbClr val="FFFFFF"/>
                </a:solidFill>
                <a:latin typeface="HK Grotesk Bold"/>
              </a:rPr>
              <a:t>Data Preprocessing  .. Imbalanced DS</a:t>
            </a:r>
            <a:endParaRPr lang="en-US" sz="4800" spc="-240" dirty="0">
              <a:solidFill>
                <a:srgbClr val="FFFFFF"/>
              </a:solidFill>
              <a:latin typeface="HK Grotesk Bold"/>
            </a:endParaRP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-1627308">
            <a:off x="5445209" y="7487829"/>
            <a:ext cx="17016201" cy="6180151"/>
          </a:xfrm>
          <a:prstGeom prst="rect">
            <a:avLst/>
          </a:prstGeom>
        </p:spPr>
      </p:pic>
      <p:grpSp>
        <p:nvGrpSpPr>
          <p:cNvPr id="15" name="Group 15"/>
          <p:cNvGrpSpPr/>
          <p:nvPr/>
        </p:nvGrpSpPr>
        <p:grpSpPr>
          <a:xfrm>
            <a:off x="583850" y="7505700"/>
            <a:ext cx="616957" cy="2078970"/>
            <a:chOff x="0" y="0"/>
            <a:chExt cx="822610" cy="2771960"/>
          </a:xfrm>
        </p:grpSpPr>
        <p:sp>
          <p:nvSpPr>
            <p:cNvPr id="16" name="AutoShape 16"/>
            <p:cNvSpPr/>
            <p:nvPr/>
          </p:nvSpPr>
          <p:spPr>
            <a:xfrm>
              <a:off x="0" y="0"/>
              <a:ext cx="63500" cy="1767642"/>
            </a:xfrm>
            <a:prstGeom prst="rect">
              <a:avLst/>
            </a:prstGeom>
            <a:solidFill>
              <a:srgbClr val="57FFDC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2310295"/>
              <a:ext cx="822610" cy="4616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4"/>
                </a:lnSpc>
              </a:pPr>
              <a:r>
                <a:rPr lang="en-US" sz="2400" dirty="0" smtClean="0">
                  <a:solidFill>
                    <a:srgbClr val="FFFFFF"/>
                  </a:solidFill>
                  <a:latin typeface="HK Grotesk Bold"/>
                </a:rPr>
                <a:t>13</a:t>
              </a:r>
              <a:endParaRPr lang="en-US" sz="2400" dirty="0">
                <a:solidFill>
                  <a:srgbClr val="FFFFFF"/>
                </a:solidFill>
                <a:latin typeface="HK Grotesk Bold"/>
              </a:endParaRPr>
            </a:p>
          </p:txBody>
        </p:sp>
      </p:grpSp>
      <p:sp>
        <p:nvSpPr>
          <p:cNvPr id="27" name="Rectangle 26"/>
          <p:cNvSpPr/>
          <p:nvPr/>
        </p:nvSpPr>
        <p:spPr>
          <a:xfrm>
            <a:off x="892328" y="2284749"/>
            <a:ext cx="16540527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800" spc="-59" dirty="0" smtClean="0">
                <a:solidFill>
                  <a:srgbClr val="FFFFFF"/>
                </a:solidFill>
                <a:latin typeface="HK Grotesk Light"/>
              </a:rPr>
              <a:t>1.	Change </a:t>
            </a:r>
            <a:r>
              <a:rPr lang="en-US" sz="2800" spc="-59" dirty="0">
                <a:solidFill>
                  <a:srgbClr val="FFFFFF"/>
                </a:solidFill>
                <a:latin typeface="HK Grotesk Light"/>
              </a:rPr>
              <a:t>the performance </a:t>
            </a:r>
            <a:r>
              <a:rPr lang="en-US" sz="2800" spc="-59" dirty="0" smtClean="0">
                <a:solidFill>
                  <a:srgbClr val="FFFFFF"/>
                </a:solidFill>
                <a:latin typeface="HK Grotesk Light"/>
              </a:rPr>
              <a:t>metric:</a:t>
            </a:r>
          </a:p>
          <a:p>
            <a:pPr marL="1371600" lvl="2" indent="-457200" algn="just">
              <a:buFont typeface="Wingdings" panose="05000000000000000000" pitchFamily="2" charset="2"/>
              <a:buChar char="§"/>
            </a:pPr>
            <a:r>
              <a:rPr lang="en-US" sz="2800" spc="-59" dirty="0">
                <a:solidFill>
                  <a:srgbClr val="FFFFFF"/>
                </a:solidFill>
                <a:latin typeface="HK Grotesk Light"/>
              </a:rPr>
              <a:t>These scores don’t look quite so </a:t>
            </a:r>
            <a:r>
              <a:rPr lang="en-US" sz="2800" spc="-59" dirty="0" smtClean="0">
                <a:solidFill>
                  <a:srgbClr val="FFFFFF"/>
                </a:solidFill>
                <a:latin typeface="HK Grotesk Light"/>
              </a:rPr>
              <a:t>impressive.</a:t>
            </a:r>
          </a:p>
          <a:p>
            <a:pPr lvl="3" algn="just"/>
            <a:r>
              <a:rPr lang="en-US" sz="2800" spc="-59" dirty="0" err="1">
                <a:solidFill>
                  <a:srgbClr val="FFFFFF"/>
                </a:solidFill>
                <a:latin typeface="HK Grotesk Light"/>
              </a:rPr>
              <a:t>accuracy_score</a:t>
            </a:r>
            <a:r>
              <a:rPr lang="en-US" sz="2800" spc="-59" dirty="0">
                <a:solidFill>
                  <a:srgbClr val="FFFFFF"/>
                </a:solidFill>
                <a:latin typeface="HK Grotesk Light"/>
              </a:rPr>
              <a:t>=  0.9990344440153085</a:t>
            </a:r>
          </a:p>
          <a:p>
            <a:pPr lvl="3" algn="just"/>
            <a:r>
              <a:rPr lang="en-US" sz="2800" spc="-59" dirty="0">
                <a:solidFill>
                  <a:srgbClr val="FFFFFF"/>
                </a:solidFill>
                <a:latin typeface="HK Grotesk Light"/>
              </a:rPr>
              <a:t>f1_score=  0.6783625730994152</a:t>
            </a:r>
          </a:p>
          <a:p>
            <a:pPr lvl="3" algn="just"/>
            <a:r>
              <a:rPr lang="en-US" sz="2800" spc="-59" dirty="0" err="1">
                <a:solidFill>
                  <a:srgbClr val="FFFFFF"/>
                </a:solidFill>
                <a:latin typeface="HK Grotesk Light"/>
              </a:rPr>
              <a:t>recall_score</a:t>
            </a:r>
            <a:r>
              <a:rPr lang="en-US" sz="2800" spc="-59" dirty="0">
                <a:solidFill>
                  <a:srgbClr val="FFFFFF"/>
                </a:solidFill>
                <a:latin typeface="HK Grotesk Light"/>
              </a:rPr>
              <a:t>=  0.6041666666666666</a:t>
            </a:r>
            <a:endParaRPr lang="en-US" sz="2800" spc="-59" dirty="0" smtClean="0">
              <a:solidFill>
                <a:srgbClr val="FFFFFF"/>
              </a:solidFill>
              <a:latin typeface="HK Grotesk Light"/>
            </a:endParaRPr>
          </a:p>
          <a:p>
            <a:pPr marL="457200" indent="-457200" algn="just">
              <a:buFont typeface="Wingdings" panose="05000000000000000000" pitchFamily="2" charset="2"/>
              <a:buChar char="§"/>
            </a:pPr>
            <a:endParaRPr lang="en-US" sz="2800" spc="-59" dirty="0" smtClean="0">
              <a:solidFill>
                <a:srgbClr val="FFFFFF"/>
              </a:solidFill>
              <a:latin typeface="HK Grotesk Light"/>
            </a:endParaRPr>
          </a:p>
          <a:p>
            <a:pPr algn="just"/>
            <a:r>
              <a:rPr lang="en-US" sz="2800" spc="-59" dirty="0" smtClean="0">
                <a:solidFill>
                  <a:srgbClr val="FFFFFF"/>
                </a:solidFill>
                <a:latin typeface="HK Grotesk Light"/>
              </a:rPr>
              <a:t>2.	Change </a:t>
            </a:r>
            <a:r>
              <a:rPr lang="en-US" sz="2800" spc="-59" dirty="0">
                <a:solidFill>
                  <a:srgbClr val="FFFFFF"/>
                </a:solidFill>
                <a:latin typeface="HK Grotesk Light"/>
              </a:rPr>
              <a:t>the </a:t>
            </a:r>
            <a:r>
              <a:rPr lang="en-US" sz="2800" spc="-59" dirty="0" smtClean="0">
                <a:solidFill>
                  <a:srgbClr val="FFFFFF"/>
                </a:solidFill>
                <a:latin typeface="HK Grotesk Light"/>
              </a:rPr>
              <a:t>algorithm</a:t>
            </a:r>
          </a:p>
          <a:p>
            <a:pPr marL="1371600" lvl="2" indent="-457200" algn="just">
              <a:buFont typeface="Wingdings" panose="05000000000000000000" pitchFamily="2" charset="2"/>
              <a:buChar char="§"/>
            </a:pPr>
            <a:r>
              <a:rPr lang="en-US" sz="2800" spc="-59" dirty="0">
                <a:solidFill>
                  <a:srgbClr val="FFFFFF"/>
                </a:solidFill>
                <a:latin typeface="HK Grotesk Light"/>
              </a:rPr>
              <a:t>While our accuracy score is slightly lower, both F1 and recall have increased as compared to logistic regression! It appears that for this specific problem, random forest may be a better choice of model.</a:t>
            </a:r>
            <a:endParaRPr lang="en-US" sz="2800" spc="-59" dirty="0" smtClean="0">
              <a:solidFill>
                <a:srgbClr val="FFFFFF"/>
              </a:solidFill>
              <a:latin typeface="HK Grotesk Light"/>
            </a:endParaRPr>
          </a:p>
          <a:p>
            <a:pPr marL="914400" lvl="1" indent="-457200" algn="just">
              <a:buFont typeface="Wingdings" panose="05000000000000000000" pitchFamily="2" charset="2"/>
              <a:buChar char="§"/>
            </a:pPr>
            <a:endParaRPr lang="en-US" sz="2800" spc="-59" dirty="0" smtClean="0">
              <a:solidFill>
                <a:srgbClr val="FFFFFF"/>
              </a:solidFill>
              <a:latin typeface="HK Grotesk Light"/>
            </a:endParaRPr>
          </a:p>
          <a:p>
            <a:pPr marL="457200" indent="-457200" algn="just">
              <a:buFont typeface="Wingdings" panose="05000000000000000000" pitchFamily="2" charset="2"/>
              <a:buChar char="§"/>
            </a:pPr>
            <a:endParaRPr lang="en-US" sz="2800" spc="-59" dirty="0" smtClean="0">
              <a:solidFill>
                <a:srgbClr val="FFFFFF"/>
              </a:solidFill>
              <a:latin typeface="HK Grotesk Light"/>
            </a:endParaRPr>
          </a:p>
        </p:txBody>
      </p:sp>
    </p:spTree>
    <p:extLst>
      <p:ext uri="{BB962C8B-B14F-4D97-AF65-F5344CB8AC3E}">
        <p14:creationId xmlns:p14="http://schemas.microsoft.com/office/powerpoint/2010/main" val="1400411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-1627308">
            <a:off x="-6906184" y="-1872346"/>
            <a:ext cx="17016201" cy="6180151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5334000" y="397313"/>
            <a:ext cx="12359708" cy="11413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880"/>
              </a:lnSpc>
            </a:pPr>
            <a:r>
              <a:rPr lang="en-US" sz="4800" spc="-240" dirty="0" smtClean="0">
                <a:solidFill>
                  <a:srgbClr val="FFFFFF"/>
                </a:solidFill>
                <a:latin typeface="HK Grotesk Bold"/>
              </a:rPr>
              <a:t>Data Preprocessing  .. Imbalanced DS</a:t>
            </a:r>
            <a:endParaRPr lang="en-US" sz="4800" spc="-240" dirty="0">
              <a:solidFill>
                <a:srgbClr val="FFFFFF"/>
              </a:solidFill>
              <a:latin typeface="HK Grotesk Bold"/>
            </a:endParaRP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-1627308">
            <a:off x="5445209" y="7487829"/>
            <a:ext cx="17016201" cy="6180151"/>
          </a:xfrm>
          <a:prstGeom prst="rect">
            <a:avLst/>
          </a:prstGeom>
        </p:spPr>
      </p:pic>
      <p:grpSp>
        <p:nvGrpSpPr>
          <p:cNvPr id="15" name="Group 15"/>
          <p:cNvGrpSpPr/>
          <p:nvPr/>
        </p:nvGrpSpPr>
        <p:grpSpPr>
          <a:xfrm>
            <a:off x="583850" y="7505700"/>
            <a:ext cx="616957" cy="2078970"/>
            <a:chOff x="0" y="0"/>
            <a:chExt cx="822610" cy="2771960"/>
          </a:xfrm>
        </p:grpSpPr>
        <p:sp>
          <p:nvSpPr>
            <p:cNvPr id="16" name="AutoShape 16"/>
            <p:cNvSpPr/>
            <p:nvPr/>
          </p:nvSpPr>
          <p:spPr>
            <a:xfrm>
              <a:off x="0" y="0"/>
              <a:ext cx="63500" cy="1767642"/>
            </a:xfrm>
            <a:prstGeom prst="rect">
              <a:avLst/>
            </a:prstGeom>
            <a:solidFill>
              <a:srgbClr val="57FFDC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2310295"/>
              <a:ext cx="822610" cy="4616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4"/>
                </a:lnSpc>
              </a:pPr>
              <a:r>
                <a:rPr lang="en-US" sz="2400" dirty="0" smtClean="0">
                  <a:solidFill>
                    <a:srgbClr val="FFFFFF"/>
                  </a:solidFill>
                  <a:latin typeface="HK Grotesk Bold"/>
                </a:rPr>
                <a:t>13</a:t>
              </a:r>
              <a:endParaRPr lang="en-US" sz="2400" dirty="0">
                <a:solidFill>
                  <a:srgbClr val="FFFFFF"/>
                </a:solidFill>
                <a:latin typeface="HK Grotesk Bold"/>
              </a:endParaRPr>
            </a:p>
          </p:txBody>
        </p:sp>
      </p:grpSp>
      <p:sp>
        <p:nvSpPr>
          <p:cNvPr id="27" name="Rectangle 26"/>
          <p:cNvSpPr/>
          <p:nvPr/>
        </p:nvSpPr>
        <p:spPr>
          <a:xfrm>
            <a:off x="892328" y="2284749"/>
            <a:ext cx="16540527" cy="61247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800" spc="-59" dirty="0" smtClean="0">
                <a:solidFill>
                  <a:srgbClr val="FFFFFF"/>
                </a:solidFill>
                <a:latin typeface="HK Grotesk Light"/>
              </a:rPr>
              <a:t>3.	Resampling </a:t>
            </a:r>
            <a:r>
              <a:rPr lang="en-US" sz="2800" spc="-59" dirty="0">
                <a:solidFill>
                  <a:srgbClr val="FFFFFF"/>
                </a:solidFill>
                <a:latin typeface="HK Grotesk Light"/>
              </a:rPr>
              <a:t>Techniques — Oversample minority class:</a:t>
            </a:r>
            <a:endParaRPr lang="en-US" sz="2800" spc="-59" dirty="0" smtClean="0">
              <a:solidFill>
                <a:srgbClr val="FFFFFF"/>
              </a:solidFill>
              <a:latin typeface="HK Grotesk Light"/>
            </a:endParaRPr>
          </a:p>
          <a:p>
            <a:pPr marL="1371600" lvl="2" indent="-457200" algn="just">
              <a:buFont typeface="Wingdings" panose="05000000000000000000" pitchFamily="2" charset="2"/>
              <a:buChar char="§"/>
            </a:pPr>
            <a:r>
              <a:rPr lang="en-US" sz="2800" spc="-59" dirty="0">
                <a:solidFill>
                  <a:srgbClr val="FFFFFF"/>
                </a:solidFill>
                <a:latin typeface="HK Grotesk Light"/>
              </a:rPr>
              <a:t>Our recall score increased, but F1 is much lower than with either our</a:t>
            </a:r>
          </a:p>
          <a:p>
            <a:pPr marL="1371600" lvl="2" indent="-457200" algn="just">
              <a:buFont typeface="Wingdings" panose="05000000000000000000" pitchFamily="2" charset="2"/>
              <a:buChar char="§"/>
            </a:pPr>
            <a:r>
              <a:rPr lang="en-US" sz="2800" spc="-59" dirty="0">
                <a:solidFill>
                  <a:srgbClr val="FFFFFF"/>
                </a:solidFill>
                <a:latin typeface="HK Grotesk Light"/>
              </a:rPr>
              <a:t>baseline logistic regression or random forest from </a:t>
            </a:r>
            <a:r>
              <a:rPr lang="en-US" sz="2800" spc="-59" dirty="0" smtClean="0">
                <a:solidFill>
                  <a:srgbClr val="FFFFFF"/>
                </a:solidFill>
                <a:latin typeface="HK Grotesk Light"/>
              </a:rPr>
              <a:t>above</a:t>
            </a:r>
          </a:p>
          <a:p>
            <a:pPr lvl="2" algn="just"/>
            <a:endParaRPr lang="en-US" sz="2800" spc="-59" dirty="0" smtClean="0">
              <a:solidFill>
                <a:srgbClr val="FFFFFF"/>
              </a:solidFill>
              <a:latin typeface="HK Grotesk Light"/>
            </a:endParaRPr>
          </a:p>
          <a:p>
            <a:pPr algn="just"/>
            <a:r>
              <a:rPr lang="en-US" sz="2800" spc="-59" dirty="0" smtClean="0">
                <a:solidFill>
                  <a:srgbClr val="FFFFFF"/>
                </a:solidFill>
                <a:latin typeface="HK Grotesk Light"/>
              </a:rPr>
              <a:t>4.	Resampling </a:t>
            </a:r>
            <a:r>
              <a:rPr lang="en-US" sz="2800" spc="-59" dirty="0">
                <a:solidFill>
                  <a:srgbClr val="FFFFFF"/>
                </a:solidFill>
                <a:latin typeface="HK Grotesk Light"/>
              </a:rPr>
              <a:t>techniques — </a:t>
            </a:r>
            <a:r>
              <a:rPr lang="en-US" sz="2800" spc="-59" dirty="0" smtClean="0">
                <a:solidFill>
                  <a:srgbClr val="FFFFFF"/>
                </a:solidFill>
                <a:latin typeface="HK Grotesk Light"/>
              </a:rPr>
              <a:t>Under sample </a:t>
            </a:r>
            <a:r>
              <a:rPr lang="en-US" sz="2800" spc="-59" dirty="0">
                <a:solidFill>
                  <a:srgbClr val="FFFFFF"/>
                </a:solidFill>
                <a:latin typeface="HK Grotesk Light"/>
              </a:rPr>
              <a:t>majority </a:t>
            </a:r>
            <a:r>
              <a:rPr lang="en-US" sz="2800" spc="-59" dirty="0" smtClean="0">
                <a:solidFill>
                  <a:srgbClr val="FFFFFF"/>
                </a:solidFill>
                <a:latin typeface="HK Grotesk Light"/>
              </a:rPr>
              <a:t>class:</a:t>
            </a:r>
          </a:p>
          <a:p>
            <a:pPr algn="just"/>
            <a:r>
              <a:rPr lang="en-US" sz="2800" spc="-59" dirty="0" smtClean="0">
                <a:solidFill>
                  <a:srgbClr val="FFFFFF"/>
                </a:solidFill>
                <a:latin typeface="HK Grotesk Light"/>
              </a:rPr>
              <a:t>      	Again</a:t>
            </a:r>
            <a:r>
              <a:rPr lang="en-US" sz="2800" spc="-59" dirty="0">
                <a:solidFill>
                  <a:srgbClr val="FFFFFF"/>
                </a:solidFill>
                <a:latin typeface="HK Grotesk Light"/>
              </a:rPr>
              <a:t>, we would split into test and train sets BEFORE trying </a:t>
            </a:r>
            <a:r>
              <a:rPr lang="en-US" sz="2800" spc="-59" dirty="0" smtClean="0">
                <a:solidFill>
                  <a:srgbClr val="FFFFFF"/>
                </a:solidFill>
                <a:latin typeface="HK Grotesk Light"/>
              </a:rPr>
              <a:t>Under sample techniques</a:t>
            </a:r>
          </a:p>
          <a:p>
            <a:pPr algn="just"/>
            <a:endParaRPr lang="en-US" sz="2800" spc="-59" dirty="0">
              <a:solidFill>
                <a:srgbClr val="FFFFFF"/>
              </a:solidFill>
              <a:latin typeface="HK Grotesk Light"/>
            </a:endParaRPr>
          </a:p>
          <a:p>
            <a:pPr algn="just"/>
            <a:r>
              <a:rPr lang="en-US" sz="2800" spc="-59" dirty="0" smtClean="0">
                <a:solidFill>
                  <a:srgbClr val="FFFFFF"/>
                </a:solidFill>
                <a:latin typeface="HK Grotesk Light"/>
              </a:rPr>
              <a:t>5. 	Generate </a:t>
            </a:r>
            <a:r>
              <a:rPr lang="en-US" sz="2800" spc="-59" dirty="0">
                <a:solidFill>
                  <a:srgbClr val="FFFFFF"/>
                </a:solidFill>
                <a:latin typeface="HK Grotesk Light"/>
              </a:rPr>
              <a:t>synthetic samples SMOTE</a:t>
            </a:r>
            <a:endParaRPr lang="en-US" sz="2800" spc="-59" dirty="0" smtClean="0">
              <a:solidFill>
                <a:srgbClr val="FFFFFF"/>
              </a:solidFill>
              <a:latin typeface="HK Grotesk Light"/>
            </a:endParaRPr>
          </a:p>
          <a:p>
            <a:pPr algn="just"/>
            <a:r>
              <a:rPr lang="en-US" sz="2800" spc="-59" dirty="0">
                <a:solidFill>
                  <a:srgbClr val="FFFFFF"/>
                </a:solidFill>
                <a:latin typeface="HK Grotesk Light"/>
              </a:rPr>
              <a:t>      	 </a:t>
            </a:r>
            <a:r>
              <a:rPr lang="en-US" sz="2800" spc="-59" dirty="0" err="1">
                <a:solidFill>
                  <a:srgbClr val="FFFFFF"/>
                </a:solidFill>
                <a:latin typeface="HK Grotesk Light"/>
              </a:rPr>
              <a:t>accuracy_score</a:t>
            </a:r>
            <a:r>
              <a:rPr lang="en-US" sz="2800" spc="-59" dirty="0">
                <a:solidFill>
                  <a:srgbClr val="FFFFFF"/>
                </a:solidFill>
                <a:latin typeface="HK Grotesk Light"/>
              </a:rPr>
              <a:t>=  0.9858571388444145</a:t>
            </a:r>
          </a:p>
          <a:p>
            <a:pPr algn="just"/>
            <a:r>
              <a:rPr lang="en-US" sz="2800" spc="-59" dirty="0" smtClean="0">
                <a:solidFill>
                  <a:srgbClr val="FFFFFF"/>
                </a:solidFill>
                <a:latin typeface="HK Grotesk Light"/>
              </a:rPr>
              <a:t>	f1_score</a:t>
            </a:r>
            <a:r>
              <a:rPr lang="en-US" sz="2800" spc="-59" dirty="0">
                <a:solidFill>
                  <a:srgbClr val="FFFFFF"/>
                </a:solidFill>
                <a:latin typeface="HK Grotesk Light"/>
              </a:rPr>
              <a:t>=  0.18461538461538463</a:t>
            </a:r>
          </a:p>
          <a:p>
            <a:pPr algn="just"/>
            <a:r>
              <a:rPr lang="en-US" sz="2800" spc="-59" dirty="0" smtClean="0">
                <a:solidFill>
                  <a:srgbClr val="FFFFFF"/>
                </a:solidFill>
                <a:latin typeface="HK Grotesk Light"/>
              </a:rPr>
              <a:t>	</a:t>
            </a:r>
            <a:r>
              <a:rPr lang="en-US" sz="2800" spc="-59" dirty="0" err="1" smtClean="0">
                <a:solidFill>
                  <a:srgbClr val="FFFFFF"/>
                </a:solidFill>
                <a:latin typeface="HK Grotesk Light"/>
              </a:rPr>
              <a:t>recall_score</a:t>
            </a:r>
            <a:r>
              <a:rPr lang="en-US" sz="2800" spc="-59" dirty="0">
                <a:solidFill>
                  <a:srgbClr val="FFFFFF"/>
                </a:solidFill>
                <a:latin typeface="HK Grotesk Light"/>
              </a:rPr>
              <a:t>=  </a:t>
            </a:r>
            <a:r>
              <a:rPr lang="en-US" sz="2800" spc="-59" dirty="0" smtClean="0">
                <a:solidFill>
                  <a:srgbClr val="FFFFFF"/>
                </a:solidFill>
                <a:latin typeface="HK Grotesk Light"/>
              </a:rPr>
              <a:t>0.8636363636363636</a:t>
            </a:r>
          </a:p>
          <a:p>
            <a:pPr algn="just"/>
            <a:r>
              <a:rPr lang="en-US" sz="2800" spc="-59" dirty="0" smtClean="0">
                <a:solidFill>
                  <a:srgbClr val="FFFFFF"/>
                </a:solidFill>
                <a:latin typeface="HK Grotesk Light"/>
              </a:rPr>
              <a:t>	</a:t>
            </a:r>
          </a:p>
          <a:p>
            <a:pPr algn="just"/>
            <a:r>
              <a:rPr lang="en-US" sz="2800" spc="-59" dirty="0">
                <a:solidFill>
                  <a:srgbClr val="FFFFFF"/>
                </a:solidFill>
                <a:latin typeface="HK Grotesk Light"/>
              </a:rPr>
              <a:t>	</a:t>
            </a:r>
            <a:r>
              <a:rPr lang="en-US" sz="2800" spc="-59" dirty="0" smtClean="0">
                <a:solidFill>
                  <a:srgbClr val="FFFFFF"/>
                </a:solidFill>
                <a:latin typeface="HK Grotesk Light"/>
              </a:rPr>
              <a:t>Conclusion:  </a:t>
            </a:r>
            <a:r>
              <a:rPr lang="en-US" sz="2800" spc="-59" dirty="0">
                <a:solidFill>
                  <a:srgbClr val="FFFFFF"/>
                </a:solidFill>
                <a:latin typeface="HK Grotesk Light"/>
              </a:rPr>
              <a:t>forest and SMOTE are the best of the options we tried here.</a:t>
            </a:r>
            <a:endParaRPr lang="en-US" sz="2800" spc="-59" dirty="0" smtClean="0">
              <a:solidFill>
                <a:srgbClr val="FFFFFF"/>
              </a:solidFill>
              <a:latin typeface="HK Grotesk Light"/>
            </a:endParaRPr>
          </a:p>
          <a:p>
            <a:pPr marL="457200" indent="-457200" algn="just">
              <a:buFont typeface="Wingdings" panose="05000000000000000000" pitchFamily="2" charset="2"/>
              <a:buChar char="§"/>
            </a:pPr>
            <a:endParaRPr lang="en-US" sz="2800" spc="-59" dirty="0" smtClean="0">
              <a:solidFill>
                <a:srgbClr val="FFFFFF"/>
              </a:solidFill>
              <a:latin typeface="HK Grotesk Light"/>
            </a:endParaRPr>
          </a:p>
        </p:txBody>
      </p:sp>
    </p:spTree>
    <p:extLst>
      <p:ext uri="{BB962C8B-B14F-4D97-AF65-F5344CB8AC3E}">
        <p14:creationId xmlns:p14="http://schemas.microsoft.com/office/powerpoint/2010/main" val="1333864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8401603">
            <a:off x="5328173" y="-816435"/>
            <a:ext cx="18528255" cy="564297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028700" y="1078706"/>
            <a:ext cx="8115300" cy="11606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880"/>
              </a:lnSpc>
            </a:pPr>
            <a:r>
              <a:rPr lang="en-US" sz="8000" spc="-240" dirty="0" smtClean="0">
                <a:solidFill>
                  <a:srgbClr val="FFFFFF"/>
                </a:solidFill>
                <a:latin typeface="HK Grotesk Bold"/>
              </a:rPr>
              <a:t>Team Members</a:t>
            </a:r>
            <a:endParaRPr lang="en-US" sz="8000" spc="-240" dirty="0">
              <a:solidFill>
                <a:srgbClr val="FFFFFF"/>
              </a:solidFill>
              <a:latin typeface="HK Grotesk Bold"/>
            </a:endParaRPr>
          </a:p>
        </p:txBody>
      </p:sp>
      <p:grpSp>
        <p:nvGrpSpPr>
          <p:cNvPr id="14" name="Group 14"/>
          <p:cNvGrpSpPr/>
          <p:nvPr/>
        </p:nvGrpSpPr>
        <p:grpSpPr>
          <a:xfrm>
            <a:off x="984960" y="7183858"/>
            <a:ext cx="616957" cy="2074442"/>
            <a:chOff x="0" y="0"/>
            <a:chExt cx="822610" cy="2765923"/>
          </a:xfrm>
        </p:grpSpPr>
        <p:sp>
          <p:nvSpPr>
            <p:cNvPr id="15" name="AutoShape 15"/>
            <p:cNvSpPr/>
            <p:nvPr/>
          </p:nvSpPr>
          <p:spPr>
            <a:xfrm>
              <a:off x="0" y="0"/>
              <a:ext cx="63500" cy="1767642"/>
            </a:xfrm>
            <a:prstGeom prst="rect">
              <a:avLst/>
            </a:prstGeom>
            <a:solidFill>
              <a:srgbClr val="57FFDC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2310295"/>
              <a:ext cx="822610" cy="4556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4"/>
                </a:lnSpc>
              </a:pPr>
              <a:r>
                <a:rPr lang="en-US" sz="2400">
                  <a:solidFill>
                    <a:srgbClr val="FFFFFF"/>
                  </a:solidFill>
                  <a:latin typeface="HK Grotesk Bold"/>
                </a:rPr>
                <a:t>02</a:t>
              </a:r>
            </a:p>
          </p:txBody>
        </p:sp>
      </p:grp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6628" y="926010"/>
            <a:ext cx="8161429" cy="8161429"/>
          </a:xfrm>
          <a:prstGeom prst="rect">
            <a:avLst/>
          </a:prstGeom>
        </p:spPr>
      </p:pic>
      <p:grpSp>
        <p:nvGrpSpPr>
          <p:cNvPr id="13" name="Group 8"/>
          <p:cNvGrpSpPr/>
          <p:nvPr/>
        </p:nvGrpSpPr>
        <p:grpSpPr>
          <a:xfrm>
            <a:off x="1035213" y="3162388"/>
            <a:ext cx="8839200" cy="4001095"/>
            <a:chOff x="0" y="428078"/>
            <a:chExt cx="9548508" cy="3663735"/>
          </a:xfrm>
        </p:grpSpPr>
        <p:sp>
          <p:nvSpPr>
            <p:cNvPr id="19" name="TextBox 10"/>
            <p:cNvSpPr txBox="1"/>
            <p:nvPr/>
          </p:nvSpPr>
          <p:spPr>
            <a:xfrm>
              <a:off x="0" y="428078"/>
              <a:ext cx="9496932" cy="36637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14350" indent="-514350">
                <a:lnSpc>
                  <a:spcPts val="3900"/>
                </a:lnSpc>
                <a:buAutoNum type="arabicParenR"/>
              </a:pPr>
              <a:r>
                <a:rPr lang="en-US" sz="2999" spc="-59" dirty="0" smtClean="0">
                  <a:solidFill>
                    <a:srgbClr val="FFFFFF"/>
                  </a:solidFill>
                  <a:latin typeface="HK Grotesk Light"/>
                </a:rPr>
                <a:t>Mr. Mohammad Fares </a:t>
              </a:r>
              <a:r>
                <a:rPr lang="en-US" sz="2999" spc="-59" dirty="0" smtClean="0">
                  <a:solidFill>
                    <a:srgbClr val="FFFFFF"/>
                  </a:solidFill>
                  <a:latin typeface="HK Grotesk Light"/>
                </a:rPr>
                <a:t>(Data Scientist)</a:t>
              </a:r>
              <a:endParaRPr lang="en-US" sz="2999" spc="-59" dirty="0" smtClean="0">
                <a:solidFill>
                  <a:srgbClr val="FFFFFF"/>
                </a:solidFill>
                <a:latin typeface="HK Grotesk Light"/>
              </a:endParaRPr>
            </a:p>
            <a:p>
              <a:pPr marL="514350" indent="-514350">
                <a:lnSpc>
                  <a:spcPts val="3900"/>
                </a:lnSpc>
                <a:buFontTx/>
                <a:buAutoNum type="arabicParenR"/>
              </a:pPr>
              <a:r>
                <a:rPr lang="en-US" sz="2999" spc="-59" dirty="0" smtClean="0">
                  <a:solidFill>
                    <a:srgbClr val="FFFFFF"/>
                  </a:solidFill>
                  <a:latin typeface="HK Grotesk Light"/>
                </a:rPr>
                <a:t>Mr. Mohammad </a:t>
              </a:r>
              <a:r>
                <a:rPr lang="en-US" sz="2999" spc="-59" dirty="0">
                  <a:solidFill>
                    <a:srgbClr val="FFFFFF"/>
                  </a:solidFill>
                  <a:latin typeface="HK Grotesk Light"/>
                </a:rPr>
                <a:t>Nasser </a:t>
              </a:r>
              <a:r>
                <a:rPr lang="en-US" sz="2999" spc="-59" dirty="0" smtClean="0">
                  <a:solidFill>
                    <a:srgbClr val="FFFFFF"/>
                  </a:solidFill>
                  <a:latin typeface="HK Grotesk Light"/>
                </a:rPr>
                <a:t>(Software </a:t>
              </a:r>
              <a:r>
                <a:rPr lang="en-US" sz="2999" spc="-59" dirty="0" smtClean="0">
                  <a:solidFill>
                    <a:srgbClr val="FFFFFF"/>
                  </a:solidFill>
                  <a:latin typeface="HK Grotesk Light"/>
                </a:rPr>
                <a:t>Architect)</a:t>
              </a:r>
              <a:endParaRPr lang="en-US" sz="2999" spc="-59" dirty="0" smtClean="0">
                <a:solidFill>
                  <a:srgbClr val="FFFFFF"/>
                </a:solidFill>
                <a:latin typeface="HK Grotesk Light"/>
              </a:endParaRPr>
            </a:p>
            <a:p>
              <a:pPr marL="514350" indent="-514350">
                <a:lnSpc>
                  <a:spcPts val="3900"/>
                </a:lnSpc>
                <a:buFontTx/>
                <a:buAutoNum type="arabicParenR"/>
              </a:pPr>
              <a:r>
                <a:rPr lang="en-US" sz="2999" spc="-59" dirty="0" smtClean="0">
                  <a:solidFill>
                    <a:srgbClr val="FFFFFF"/>
                  </a:solidFill>
                  <a:latin typeface="HK Grotesk Light"/>
                </a:rPr>
                <a:t>Ms. Asma </a:t>
              </a:r>
              <a:r>
                <a:rPr lang="en-US" sz="2999" spc="-59" dirty="0" smtClean="0">
                  <a:solidFill>
                    <a:srgbClr val="FFFFFF"/>
                  </a:solidFill>
                  <a:latin typeface="HK Grotesk Light"/>
                </a:rPr>
                <a:t>Jabr (Data </a:t>
              </a:r>
              <a:r>
                <a:rPr lang="en-US" sz="2999" spc="-59" dirty="0">
                  <a:solidFill>
                    <a:srgbClr val="FFFFFF"/>
                  </a:solidFill>
                  <a:latin typeface="HK Grotesk Light"/>
                </a:rPr>
                <a:t>Engineer)</a:t>
              </a:r>
            </a:p>
            <a:p>
              <a:pPr marL="514350" indent="-514350">
                <a:lnSpc>
                  <a:spcPts val="3900"/>
                </a:lnSpc>
                <a:buFontTx/>
                <a:buAutoNum type="arabicParenR"/>
              </a:pPr>
              <a:r>
                <a:rPr lang="en-US" sz="2999" spc="-59" dirty="0" smtClean="0">
                  <a:solidFill>
                    <a:srgbClr val="FFFFFF"/>
                  </a:solidFill>
                  <a:latin typeface="HK Grotesk Light"/>
                </a:rPr>
                <a:t>Ms. </a:t>
              </a:r>
              <a:r>
                <a:rPr lang="en-US" sz="2999" spc="-59" dirty="0" err="1" smtClean="0">
                  <a:solidFill>
                    <a:srgbClr val="FFFFFF"/>
                  </a:solidFill>
                  <a:latin typeface="HK Grotesk Light"/>
                </a:rPr>
                <a:t>Duha</a:t>
              </a:r>
              <a:r>
                <a:rPr lang="en-US" sz="2999" spc="-59" dirty="0" smtClean="0">
                  <a:solidFill>
                    <a:srgbClr val="FFFFFF"/>
                  </a:solidFill>
                  <a:latin typeface="HK Grotesk Light"/>
                </a:rPr>
                <a:t> Jarrar </a:t>
              </a:r>
              <a:r>
                <a:rPr lang="en-US" sz="2999" spc="-59" dirty="0" smtClean="0">
                  <a:solidFill>
                    <a:srgbClr val="FFFFFF"/>
                  </a:solidFill>
                  <a:latin typeface="HK Grotesk Light"/>
                </a:rPr>
                <a:t>(Software Engineer)</a:t>
              </a:r>
              <a:endParaRPr lang="ar-AE" sz="2999" spc="-59" dirty="0" smtClean="0">
                <a:solidFill>
                  <a:srgbClr val="FFFFFF"/>
                </a:solidFill>
                <a:latin typeface="HK Grotesk Light"/>
              </a:endParaRPr>
            </a:p>
            <a:p>
              <a:pPr marL="514350" lvl="0" indent="-514350">
                <a:lnSpc>
                  <a:spcPts val="3900"/>
                </a:lnSpc>
                <a:buFont typeface="+mj-lt"/>
                <a:buAutoNum type="arabicParenR"/>
                <a:defRPr/>
              </a:pPr>
              <a:r>
                <a:rPr lang="en-US" sz="2999" spc="-59" dirty="0">
                  <a:solidFill>
                    <a:srgbClr val="FFFFFF"/>
                  </a:solidFill>
                  <a:latin typeface="HK Grotesk Light"/>
                </a:rPr>
                <a:t>Ms. Sanaa </a:t>
              </a:r>
              <a:r>
                <a:rPr lang="en-US" sz="2999" spc="-59" dirty="0" err="1">
                  <a:solidFill>
                    <a:srgbClr val="FFFFFF"/>
                  </a:solidFill>
                  <a:latin typeface="HK Grotesk Light"/>
                </a:rPr>
                <a:t>Laimoun</a:t>
              </a:r>
              <a:r>
                <a:rPr lang="en-US" sz="2999" spc="-59" dirty="0">
                  <a:solidFill>
                    <a:srgbClr val="FFFFFF"/>
                  </a:solidFill>
                  <a:latin typeface="HK Grotesk Light"/>
                </a:rPr>
                <a:t> (Business Development)</a:t>
              </a:r>
            </a:p>
            <a:p>
              <a:pPr marL="514350" indent="-514350">
                <a:lnSpc>
                  <a:spcPts val="3900"/>
                </a:lnSpc>
                <a:buFont typeface="+mj-lt"/>
                <a:buAutoNum type="arabicParenR"/>
              </a:pPr>
              <a:r>
                <a:rPr lang="en-US" sz="2999" spc="-59" dirty="0">
                  <a:solidFill>
                    <a:srgbClr val="FFFFFF"/>
                  </a:solidFill>
                  <a:latin typeface="HK Grotesk Light"/>
                </a:rPr>
                <a:t>Ms. Sahar </a:t>
              </a:r>
              <a:r>
                <a:rPr lang="en-US" sz="2999" spc="-59" dirty="0" err="1">
                  <a:solidFill>
                    <a:srgbClr val="FFFFFF"/>
                  </a:solidFill>
                  <a:latin typeface="HK Grotesk Light"/>
                </a:rPr>
                <a:t>Shehadeh</a:t>
              </a:r>
              <a:r>
                <a:rPr lang="en-US" sz="2999" spc="-59" dirty="0">
                  <a:solidFill>
                    <a:srgbClr val="FFFFFF"/>
                  </a:solidFill>
                  <a:latin typeface="HK Grotesk Light"/>
                </a:rPr>
                <a:t> (Business Development)</a:t>
              </a:r>
            </a:p>
            <a:p>
              <a:pPr marL="514350" indent="-514350">
                <a:lnSpc>
                  <a:spcPts val="3900"/>
                </a:lnSpc>
                <a:buFontTx/>
                <a:buAutoNum type="arabicParenR"/>
              </a:pPr>
              <a:endParaRPr lang="en-US" sz="2999" spc="-59" dirty="0">
                <a:solidFill>
                  <a:srgbClr val="FFFFFF"/>
                </a:solidFill>
                <a:latin typeface="HK Grotesk Light"/>
              </a:endParaRPr>
            </a:p>
            <a:p>
              <a:pPr marL="514350" indent="-514350">
                <a:lnSpc>
                  <a:spcPts val="3900"/>
                </a:lnSpc>
                <a:buAutoNum type="arabicParenR"/>
              </a:pPr>
              <a:endParaRPr lang="en-US" sz="2999" spc="-59" dirty="0">
                <a:solidFill>
                  <a:srgbClr val="FFFFFF"/>
                </a:solidFill>
                <a:latin typeface="HK Grotesk Light"/>
              </a:endParaRPr>
            </a:p>
          </p:txBody>
        </p:sp>
        <p:sp>
          <p:nvSpPr>
            <p:cNvPr id="21" name="TextBox 12"/>
            <p:cNvSpPr txBox="1"/>
            <p:nvPr/>
          </p:nvSpPr>
          <p:spPr>
            <a:xfrm>
              <a:off x="51576" y="3373048"/>
              <a:ext cx="9496932" cy="3322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14350" marR="0" lvl="0" indent="-514350" defTabSz="914400" eaLnBrk="1" fontAlgn="auto" latinLnBrk="0" hangingPunct="1">
                <a:lnSpc>
                  <a:spcPts val="39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+mj-lt"/>
                <a:buAutoNum type="arabicParenR"/>
                <a:tabLst/>
                <a:defRPr/>
              </a:pPr>
              <a:endParaRPr lang="en-US" sz="2999" spc="-59" dirty="0">
                <a:solidFill>
                  <a:srgbClr val="FFFFFF"/>
                </a:solidFill>
                <a:latin typeface="HK Grotesk Light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-1627308">
            <a:off x="-6906184" y="-1872346"/>
            <a:ext cx="17016201" cy="6180151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551361" y="135645"/>
            <a:ext cx="5715000" cy="11413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880"/>
              </a:lnSpc>
            </a:pPr>
            <a:r>
              <a:rPr lang="en-US" sz="8000" spc="-240" dirty="0" smtClean="0">
                <a:solidFill>
                  <a:srgbClr val="FFFFFF"/>
                </a:solidFill>
                <a:latin typeface="HK Grotesk Bold"/>
              </a:rPr>
              <a:t>EDA</a:t>
            </a:r>
            <a:endParaRPr lang="en-US" sz="8000" spc="-240" dirty="0">
              <a:solidFill>
                <a:srgbClr val="FFFFFF"/>
              </a:solidFill>
              <a:latin typeface="HK Grotesk Bold"/>
            </a:endParaRP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-1627308">
            <a:off x="5445209" y="7487829"/>
            <a:ext cx="17016201" cy="6180151"/>
          </a:xfrm>
          <a:prstGeom prst="rect">
            <a:avLst/>
          </a:prstGeom>
        </p:spPr>
      </p:pic>
      <p:grpSp>
        <p:nvGrpSpPr>
          <p:cNvPr id="15" name="Group 15"/>
          <p:cNvGrpSpPr/>
          <p:nvPr/>
        </p:nvGrpSpPr>
        <p:grpSpPr>
          <a:xfrm>
            <a:off x="583850" y="7505700"/>
            <a:ext cx="616957" cy="2078970"/>
            <a:chOff x="0" y="0"/>
            <a:chExt cx="822610" cy="2771960"/>
          </a:xfrm>
        </p:grpSpPr>
        <p:sp>
          <p:nvSpPr>
            <p:cNvPr id="16" name="AutoShape 16"/>
            <p:cNvSpPr/>
            <p:nvPr/>
          </p:nvSpPr>
          <p:spPr>
            <a:xfrm>
              <a:off x="0" y="0"/>
              <a:ext cx="63500" cy="1767642"/>
            </a:xfrm>
            <a:prstGeom prst="rect">
              <a:avLst/>
            </a:prstGeom>
            <a:solidFill>
              <a:srgbClr val="57FFDC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2310295"/>
              <a:ext cx="822610" cy="4616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4"/>
                </a:lnSpc>
              </a:pPr>
              <a:r>
                <a:rPr lang="en-US" sz="2400" dirty="0" smtClean="0">
                  <a:solidFill>
                    <a:srgbClr val="FFFFFF"/>
                  </a:solidFill>
                  <a:latin typeface="HK Grotesk Bold"/>
                </a:rPr>
                <a:t>13</a:t>
              </a:r>
              <a:endParaRPr lang="en-US" sz="2400" dirty="0">
                <a:solidFill>
                  <a:srgbClr val="FFFFFF"/>
                </a:solidFill>
                <a:latin typeface="HK Grotesk Bold"/>
              </a:endParaRPr>
            </a:p>
          </p:txBody>
        </p:sp>
      </p:grpSp>
      <p:sp>
        <p:nvSpPr>
          <p:cNvPr id="27" name="Rectangle 26"/>
          <p:cNvSpPr/>
          <p:nvPr/>
        </p:nvSpPr>
        <p:spPr>
          <a:xfrm>
            <a:off x="892328" y="1401782"/>
            <a:ext cx="16540527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lvl="1" indent="-457200" algn="just">
              <a:buFont typeface="Wingdings" panose="05000000000000000000" pitchFamily="2" charset="2"/>
              <a:buChar char="§"/>
            </a:pPr>
            <a:r>
              <a:rPr lang="en-US" sz="2800" spc="-59" dirty="0">
                <a:solidFill>
                  <a:srgbClr val="FFFFFF"/>
                </a:solidFill>
                <a:latin typeface="HK Grotesk Light"/>
              </a:rPr>
              <a:t>From above box plot we can easily infer that there are no fraud transactions occur </a:t>
            </a:r>
          </a:p>
          <a:p>
            <a:pPr lvl="1" algn="just"/>
            <a:r>
              <a:rPr lang="en-US" sz="2800" spc="-59" dirty="0">
                <a:solidFill>
                  <a:srgbClr val="FFFFFF"/>
                </a:solidFill>
                <a:latin typeface="HK Grotesk Light"/>
              </a:rPr>
              <a:t>above the transaction amount of 3000. All of the fraud transactions have transaction</a:t>
            </a:r>
          </a:p>
          <a:p>
            <a:pPr lvl="1" algn="just"/>
            <a:r>
              <a:rPr lang="en-US" sz="2800" spc="-59" dirty="0">
                <a:solidFill>
                  <a:srgbClr val="FFFFFF"/>
                </a:solidFill>
                <a:latin typeface="HK Grotesk Light"/>
              </a:rPr>
              <a:t>amount less than 3000. However, there are many transactions which have a transaction</a:t>
            </a:r>
          </a:p>
          <a:p>
            <a:pPr lvl="1" algn="just"/>
            <a:r>
              <a:rPr lang="en-US" sz="2800" spc="-59" dirty="0">
                <a:solidFill>
                  <a:srgbClr val="FFFFFF"/>
                </a:solidFill>
                <a:latin typeface="HK Grotesk Light"/>
              </a:rPr>
              <a:t>amount greater than 3000 and all of them are genuine</a:t>
            </a:r>
            <a:r>
              <a:rPr lang="en-US" sz="2800" spc="-59" dirty="0" smtClean="0">
                <a:solidFill>
                  <a:srgbClr val="FFFFFF"/>
                </a:solidFill>
                <a:latin typeface="HK Grotesk Light"/>
              </a:rPr>
              <a:t>.</a:t>
            </a:r>
          </a:p>
          <a:p>
            <a:pPr lvl="1" algn="just"/>
            <a:r>
              <a:rPr lang="en-US" sz="2800" spc="-59" dirty="0">
                <a:solidFill>
                  <a:srgbClr val="FFFFFF"/>
                </a:solidFill>
                <a:latin typeface="HK Grotesk Light"/>
              </a:rPr>
              <a:t>We used the plot above to check the distribution of observations for each </a:t>
            </a:r>
            <a:r>
              <a:rPr lang="en-US" sz="2800" spc="-59" dirty="0" smtClean="0">
                <a:solidFill>
                  <a:srgbClr val="FFFFFF"/>
                </a:solidFill>
                <a:latin typeface="HK Grotesk Light"/>
              </a:rPr>
              <a:t>feature </a:t>
            </a:r>
            <a:r>
              <a:rPr lang="en-US" sz="2800" spc="-59" dirty="0">
                <a:solidFill>
                  <a:srgbClr val="FFFFFF"/>
                </a:solidFill>
                <a:latin typeface="HK Grotesk Light"/>
              </a:rPr>
              <a:t>and one by one,</a:t>
            </a:r>
          </a:p>
          <a:p>
            <a:pPr lvl="1" algn="just"/>
            <a:r>
              <a:rPr lang="en-US" sz="2800" spc="-59" dirty="0">
                <a:solidFill>
                  <a:srgbClr val="FFFFFF"/>
                </a:solidFill>
                <a:latin typeface="HK Grotesk Light"/>
              </a:rPr>
              <a:t>for example V4: shows clear distinction between fraud &amp; genuine transactions, while V28 didn't.</a:t>
            </a:r>
            <a:endParaRPr lang="en-US" sz="2800" spc="-59" dirty="0" smtClean="0">
              <a:solidFill>
                <a:srgbClr val="FFFFFF"/>
              </a:solidFill>
              <a:latin typeface="HK Grotesk Light"/>
            </a:endParaRPr>
          </a:p>
          <a:p>
            <a:pPr lvl="1" algn="just"/>
            <a:endParaRPr lang="en-US" sz="2800" spc="-59" dirty="0" smtClean="0">
              <a:solidFill>
                <a:srgbClr val="FFFFFF"/>
              </a:solidFill>
              <a:latin typeface="HK Grotesk Light"/>
            </a:endParaRPr>
          </a:p>
          <a:p>
            <a:pPr algn="just"/>
            <a:endParaRPr lang="en-US" sz="2800" spc="-59" dirty="0">
              <a:solidFill>
                <a:srgbClr val="FFFFFF"/>
              </a:solidFill>
              <a:latin typeface="HK Grotesk Light"/>
            </a:endParaRPr>
          </a:p>
          <a:p>
            <a:pPr algn="just"/>
            <a:endParaRPr lang="en-US" sz="2800" spc="-59" dirty="0">
              <a:solidFill>
                <a:srgbClr val="FFFFFF"/>
              </a:solidFill>
              <a:latin typeface="HK Grotesk Ligh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493" y="4166966"/>
            <a:ext cx="5757108" cy="36480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3400" y="4198511"/>
            <a:ext cx="6629400" cy="3581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612599" y="4171371"/>
            <a:ext cx="5734050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413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-1627308">
            <a:off x="-6906184" y="-1872346"/>
            <a:ext cx="17016201" cy="6180151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7391400" y="135645"/>
            <a:ext cx="8874961" cy="11413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880"/>
              </a:lnSpc>
            </a:pPr>
            <a:r>
              <a:rPr lang="en-US" sz="8000" spc="-240" dirty="0" smtClean="0">
                <a:solidFill>
                  <a:srgbClr val="FFFFFF"/>
                </a:solidFill>
                <a:latin typeface="HK Grotesk Bold"/>
              </a:rPr>
              <a:t>Model Selection</a:t>
            </a:r>
            <a:endParaRPr lang="en-US" sz="8000" spc="-240" dirty="0">
              <a:solidFill>
                <a:srgbClr val="FFFFFF"/>
              </a:solidFill>
              <a:latin typeface="HK Grotesk Bold"/>
            </a:endParaRP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-1627308">
            <a:off x="5445209" y="7487829"/>
            <a:ext cx="17016201" cy="6180151"/>
          </a:xfrm>
          <a:prstGeom prst="rect">
            <a:avLst/>
          </a:prstGeom>
        </p:spPr>
      </p:pic>
      <p:grpSp>
        <p:nvGrpSpPr>
          <p:cNvPr id="15" name="Group 15"/>
          <p:cNvGrpSpPr/>
          <p:nvPr/>
        </p:nvGrpSpPr>
        <p:grpSpPr>
          <a:xfrm>
            <a:off x="583850" y="7505700"/>
            <a:ext cx="616957" cy="2078970"/>
            <a:chOff x="0" y="0"/>
            <a:chExt cx="822610" cy="2771960"/>
          </a:xfrm>
        </p:grpSpPr>
        <p:sp>
          <p:nvSpPr>
            <p:cNvPr id="16" name="AutoShape 16"/>
            <p:cNvSpPr/>
            <p:nvPr/>
          </p:nvSpPr>
          <p:spPr>
            <a:xfrm>
              <a:off x="0" y="0"/>
              <a:ext cx="63500" cy="1767642"/>
            </a:xfrm>
            <a:prstGeom prst="rect">
              <a:avLst/>
            </a:prstGeom>
            <a:solidFill>
              <a:srgbClr val="57FFDC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2310295"/>
              <a:ext cx="822610" cy="4616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4"/>
                </a:lnSpc>
              </a:pPr>
              <a:r>
                <a:rPr lang="en-US" sz="2400" dirty="0" smtClean="0">
                  <a:solidFill>
                    <a:srgbClr val="FFFFFF"/>
                  </a:solidFill>
                  <a:latin typeface="HK Grotesk Bold"/>
                </a:rPr>
                <a:t>13</a:t>
              </a:r>
              <a:endParaRPr lang="en-US" sz="2400" dirty="0">
                <a:solidFill>
                  <a:srgbClr val="FFFFFF"/>
                </a:solidFill>
                <a:latin typeface="HK Grotesk Bold"/>
              </a:endParaRPr>
            </a:p>
          </p:txBody>
        </p:sp>
      </p:grpSp>
      <p:sp>
        <p:nvSpPr>
          <p:cNvPr id="27" name="Rectangle 26"/>
          <p:cNvSpPr/>
          <p:nvPr/>
        </p:nvSpPr>
        <p:spPr>
          <a:xfrm>
            <a:off x="892328" y="1401782"/>
            <a:ext cx="16540527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lvl="1" indent="-457200" algn="just">
              <a:buFont typeface="Wingdings" panose="05000000000000000000" pitchFamily="2" charset="2"/>
              <a:buChar char="§"/>
            </a:pPr>
            <a:r>
              <a:rPr lang="en-US" sz="2800" spc="-59" dirty="0" smtClean="0">
                <a:solidFill>
                  <a:srgbClr val="FFFFFF"/>
                </a:solidFill>
                <a:latin typeface="HK Grotesk Light"/>
              </a:rPr>
              <a:t>Used Models: Logistics, DT, SVM, RF, NB</a:t>
            </a:r>
          </a:p>
          <a:p>
            <a:pPr marL="914400" lvl="1" indent="-457200" algn="just">
              <a:buFont typeface="Wingdings" panose="05000000000000000000" pitchFamily="2" charset="2"/>
              <a:buChar char="§"/>
            </a:pPr>
            <a:r>
              <a:rPr lang="en-US" sz="2800" spc="-59" dirty="0" smtClean="0">
                <a:solidFill>
                  <a:srgbClr val="FFFFFF"/>
                </a:solidFill>
                <a:latin typeface="HK Grotesk Light"/>
              </a:rPr>
              <a:t>Below snipped shows result per each model.</a:t>
            </a:r>
          </a:p>
          <a:p>
            <a:pPr lvl="1" algn="just"/>
            <a:endParaRPr lang="en-US" sz="2800" spc="-59" dirty="0" smtClean="0">
              <a:solidFill>
                <a:srgbClr val="FFFFFF"/>
              </a:solidFill>
              <a:latin typeface="HK Grotesk Light"/>
            </a:endParaRPr>
          </a:p>
          <a:p>
            <a:pPr algn="just"/>
            <a:endParaRPr lang="en-US" sz="2800" spc="-59" dirty="0">
              <a:solidFill>
                <a:srgbClr val="FFFFFF"/>
              </a:solidFill>
              <a:latin typeface="HK Grotesk Light"/>
            </a:endParaRPr>
          </a:p>
          <a:p>
            <a:pPr algn="just"/>
            <a:endParaRPr lang="en-US" sz="2800" spc="-59" dirty="0">
              <a:solidFill>
                <a:srgbClr val="FFFFFF"/>
              </a:solidFill>
              <a:latin typeface="HK Grotesk Light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3787" y="4391025"/>
            <a:ext cx="11020425" cy="150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740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-1627308">
            <a:off x="-6906184" y="-1872346"/>
            <a:ext cx="17016201" cy="6180151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6705600" y="397313"/>
            <a:ext cx="9448800" cy="11413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880"/>
              </a:lnSpc>
            </a:pPr>
            <a:r>
              <a:rPr lang="en-US" sz="6000" spc="-240" dirty="0" smtClean="0">
                <a:solidFill>
                  <a:srgbClr val="FFFFFF"/>
                </a:solidFill>
                <a:latin typeface="HK Grotesk Bold"/>
              </a:rPr>
              <a:t>K-Fold Cross Validation</a:t>
            </a:r>
            <a:endParaRPr lang="en-US" sz="6000" spc="-240" dirty="0">
              <a:solidFill>
                <a:srgbClr val="FFFFFF"/>
              </a:solidFill>
              <a:latin typeface="HK Grotesk Bold"/>
            </a:endParaRP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-1627308">
            <a:off x="5445209" y="7487829"/>
            <a:ext cx="17016201" cy="6180151"/>
          </a:xfrm>
          <a:prstGeom prst="rect">
            <a:avLst/>
          </a:prstGeom>
        </p:spPr>
      </p:pic>
      <p:grpSp>
        <p:nvGrpSpPr>
          <p:cNvPr id="15" name="Group 15"/>
          <p:cNvGrpSpPr/>
          <p:nvPr/>
        </p:nvGrpSpPr>
        <p:grpSpPr>
          <a:xfrm>
            <a:off x="583850" y="7505700"/>
            <a:ext cx="616957" cy="2078970"/>
            <a:chOff x="0" y="0"/>
            <a:chExt cx="822610" cy="2771960"/>
          </a:xfrm>
        </p:grpSpPr>
        <p:sp>
          <p:nvSpPr>
            <p:cNvPr id="16" name="AutoShape 16"/>
            <p:cNvSpPr/>
            <p:nvPr/>
          </p:nvSpPr>
          <p:spPr>
            <a:xfrm>
              <a:off x="0" y="0"/>
              <a:ext cx="63500" cy="1767642"/>
            </a:xfrm>
            <a:prstGeom prst="rect">
              <a:avLst/>
            </a:prstGeom>
            <a:solidFill>
              <a:srgbClr val="57FFDC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2310295"/>
              <a:ext cx="822610" cy="4616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4"/>
                </a:lnSpc>
              </a:pPr>
              <a:r>
                <a:rPr lang="en-US" sz="2400" dirty="0" smtClean="0">
                  <a:solidFill>
                    <a:srgbClr val="FFFFFF"/>
                  </a:solidFill>
                  <a:latin typeface="HK Grotesk Bold"/>
                </a:rPr>
                <a:t>13</a:t>
              </a:r>
              <a:endParaRPr lang="en-US" sz="2400" dirty="0">
                <a:solidFill>
                  <a:srgbClr val="FFFFFF"/>
                </a:solidFill>
                <a:latin typeface="HK Grotesk Bold"/>
              </a:endParaRPr>
            </a:p>
          </p:txBody>
        </p:sp>
      </p:grpSp>
      <p:sp>
        <p:nvSpPr>
          <p:cNvPr id="27" name="Rectangle 26"/>
          <p:cNvSpPr/>
          <p:nvPr/>
        </p:nvSpPr>
        <p:spPr>
          <a:xfrm>
            <a:off x="892328" y="2284749"/>
            <a:ext cx="16540527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buFont typeface="Wingdings" panose="05000000000000000000" pitchFamily="2" charset="2"/>
              <a:buChar char="§"/>
            </a:pPr>
            <a:r>
              <a:rPr lang="en-US" sz="2800" spc="-59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HK Grotesk Light"/>
              </a:rPr>
              <a:t>Split</a:t>
            </a:r>
            <a:r>
              <a:rPr lang="en-US" sz="2800" spc="-59" dirty="0" smtClean="0">
                <a:solidFill>
                  <a:srgbClr val="FFFFFF"/>
                </a:solidFill>
                <a:latin typeface="HK Grotesk Light"/>
              </a:rPr>
              <a:t> the fraud data set into K groups.</a:t>
            </a:r>
          </a:p>
          <a:p>
            <a:pPr marL="457200" indent="-457200" algn="just">
              <a:buFont typeface="Wingdings" panose="05000000000000000000" pitchFamily="2" charset="2"/>
              <a:buChar char="§"/>
            </a:pPr>
            <a:r>
              <a:rPr lang="en-US" sz="2800" spc="-59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HK Grotesk Light"/>
              </a:rPr>
              <a:t>Choose</a:t>
            </a:r>
            <a:r>
              <a:rPr lang="en-US" sz="2800" spc="-59" dirty="0" smtClean="0">
                <a:solidFill>
                  <a:srgbClr val="FFFFFF"/>
                </a:solidFill>
                <a:latin typeface="HK Grotesk Light"/>
              </a:rPr>
              <a:t> one group as test set and others as training.</a:t>
            </a:r>
          </a:p>
          <a:p>
            <a:pPr marL="457200" indent="-457200" algn="just">
              <a:buFont typeface="Wingdings" panose="05000000000000000000" pitchFamily="2" charset="2"/>
              <a:buChar char="§"/>
            </a:pPr>
            <a:r>
              <a:rPr lang="en-US" sz="2800" spc="-59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HK Grotesk Light"/>
              </a:rPr>
              <a:t>Train</a:t>
            </a:r>
            <a:r>
              <a:rPr lang="en-US" sz="2800" spc="-59" dirty="0" smtClean="0">
                <a:solidFill>
                  <a:srgbClr val="FFFFFF"/>
                </a:solidFill>
                <a:latin typeface="HK Grotesk Light"/>
              </a:rPr>
              <a:t> and </a:t>
            </a:r>
            <a:r>
              <a:rPr lang="en-US" sz="2800" spc="-59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HK Grotesk Light"/>
              </a:rPr>
              <a:t>calculate</a:t>
            </a:r>
            <a:r>
              <a:rPr lang="en-US" sz="2800" spc="-59" dirty="0" smtClean="0">
                <a:solidFill>
                  <a:srgbClr val="FFFFFF"/>
                </a:solidFill>
                <a:latin typeface="HK Grotesk Light"/>
              </a:rPr>
              <a:t> the accuracy.</a:t>
            </a:r>
          </a:p>
          <a:p>
            <a:pPr marL="457200" indent="-457200" algn="just">
              <a:buFont typeface="Wingdings" panose="05000000000000000000" pitchFamily="2" charset="2"/>
              <a:buChar char="§"/>
            </a:pPr>
            <a:r>
              <a:rPr lang="en-US" sz="2800" spc="-59" dirty="0" smtClean="0">
                <a:solidFill>
                  <a:srgbClr val="FFFFFF"/>
                </a:solidFill>
                <a:latin typeface="HK Grotesk Light"/>
              </a:rPr>
              <a:t>Choose the next group as a </a:t>
            </a:r>
            <a:r>
              <a:rPr lang="en-US" sz="2800" spc="-59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HK Grotesk Light"/>
              </a:rPr>
              <a:t>test</a:t>
            </a:r>
            <a:r>
              <a:rPr lang="en-US" sz="2800" spc="-59" dirty="0" smtClean="0">
                <a:solidFill>
                  <a:srgbClr val="FFFFFF"/>
                </a:solidFill>
                <a:latin typeface="HK Grotesk Light"/>
              </a:rPr>
              <a:t> set and repeat.</a:t>
            </a:r>
          </a:p>
          <a:p>
            <a:pPr marL="457200" indent="-457200" algn="just">
              <a:buFont typeface="Wingdings" panose="05000000000000000000" pitchFamily="2" charset="2"/>
              <a:buChar char="§"/>
            </a:pPr>
            <a:r>
              <a:rPr lang="en-US" sz="2800" spc="-59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HK Grotesk Light"/>
              </a:rPr>
              <a:t>Calculate</a:t>
            </a:r>
            <a:r>
              <a:rPr lang="en-US" sz="2800" spc="-59" dirty="0" smtClean="0">
                <a:solidFill>
                  <a:srgbClr val="FFFFFF"/>
                </a:solidFill>
                <a:latin typeface="HK Grotesk Light"/>
              </a:rPr>
              <a:t> average accuracy from all training rounds.</a:t>
            </a:r>
            <a:endParaRPr lang="en-US" sz="2800" spc="-59" dirty="0" smtClean="0">
              <a:solidFill>
                <a:srgbClr val="FFFFFF"/>
              </a:solidFill>
              <a:latin typeface="HK Grotesk Light"/>
            </a:endParaRPr>
          </a:p>
          <a:p>
            <a:pPr marL="457200" indent="-457200" algn="just">
              <a:buFont typeface="Wingdings" panose="05000000000000000000" pitchFamily="2" charset="2"/>
              <a:buChar char="§"/>
            </a:pPr>
            <a:r>
              <a:rPr lang="en-US" sz="2800" spc="-59" dirty="0" smtClean="0">
                <a:solidFill>
                  <a:srgbClr val="FFFFFF"/>
                </a:solidFill>
                <a:latin typeface="HK Grotesk Light"/>
              </a:rPr>
              <a:t>Apply K-Fold on all used ML algorithms</a:t>
            </a:r>
            <a:endParaRPr lang="en-US" sz="2800" spc="-59" dirty="0" smtClean="0">
              <a:solidFill>
                <a:srgbClr val="FFFFFF"/>
              </a:solidFill>
              <a:latin typeface="HK Grotesk Light"/>
            </a:endParaRPr>
          </a:p>
          <a:p>
            <a:pPr marL="457200" indent="-457200" algn="just">
              <a:buFont typeface="Wingdings" panose="05000000000000000000" pitchFamily="2" charset="2"/>
              <a:buChar char="§"/>
            </a:pPr>
            <a:endParaRPr lang="en-US" sz="2800" spc="-59" dirty="0" smtClean="0">
              <a:solidFill>
                <a:srgbClr val="FFFFFF"/>
              </a:solidFill>
              <a:latin typeface="HK Grotesk Light"/>
            </a:endParaRPr>
          </a:p>
          <a:p>
            <a:pPr marL="457200" indent="-457200" algn="just">
              <a:buFont typeface="Wingdings" panose="05000000000000000000" pitchFamily="2" charset="2"/>
              <a:buChar char="§"/>
            </a:pPr>
            <a:endParaRPr lang="en-US" sz="2800" spc="-59" dirty="0" smtClean="0">
              <a:solidFill>
                <a:srgbClr val="FFFFFF"/>
              </a:solidFill>
              <a:latin typeface="HK Grotesk Light"/>
            </a:endParaRPr>
          </a:p>
          <a:p>
            <a:pPr algn="just"/>
            <a:endParaRPr lang="en-US" sz="2800" spc="-59" dirty="0" smtClean="0">
              <a:solidFill>
                <a:srgbClr val="FFFFFF"/>
              </a:solidFill>
              <a:latin typeface="HK Grotesk Light"/>
            </a:endParaRPr>
          </a:p>
          <a:p>
            <a:pPr algn="just"/>
            <a:endParaRPr lang="en-US" sz="2800" spc="-59" dirty="0">
              <a:solidFill>
                <a:srgbClr val="FFFFFF"/>
              </a:solidFill>
              <a:latin typeface="HK Grotesk Light"/>
            </a:endParaRPr>
          </a:p>
          <a:p>
            <a:pPr algn="just"/>
            <a:endParaRPr lang="en-US" sz="2800" spc="-59" dirty="0">
              <a:solidFill>
                <a:srgbClr val="FFFFFF"/>
              </a:solidFill>
              <a:latin typeface="HK Grotesk Ligh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1916" y="5104479"/>
            <a:ext cx="11047284" cy="1334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038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1627308">
            <a:off x="-6906184" y="-1872346"/>
            <a:ext cx="17016201" cy="6180151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960770" y="2476249"/>
            <a:ext cx="6210300" cy="22631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880"/>
              </a:lnSpc>
            </a:pPr>
            <a:r>
              <a:rPr lang="en-US" sz="8000" spc="-240" dirty="0">
                <a:solidFill>
                  <a:srgbClr val="FFFFFF"/>
                </a:solidFill>
                <a:latin typeface="HK Grotesk Bold"/>
              </a:rPr>
              <a:t>Let's work together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2468409" y="1352091"/>
            <a:ext cx="4790891" cy="1124158"/>
            <a:chOff x="0" y="0"/>
            <a:chExt cx="6387855" cy="1498878"/>
          </a:xfrm>
        </p:grpSpPr>
        <p:sp>
          <p:nvSpPr>
            <p:cNvPr id="5" name="TextBox 5"/>
            <p:cNvSpPr txBox="1"/>
            <p:nvPr/>
          </p:nvSpPr>
          <p:spPr>
            <a:xfrm>
              <a:off x="0" y="-38100"/>
              <a:ext cx="6387855" cy="6444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r>
                <a:rPr lang="en-US" sz="2999" dirty="0">
                  <a:solidFill>
                    <a:srgbClr val="57FFDC"/>
                  </a:solidFill>
                  <a:latin typeface="HK Grotesk Bold Bold"/>
                </a:rPr>
                <a:t>EMAIL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854424"/>
              <a:ext cx="6387855" cy="6444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r>
                <a:rPr lang="en-US" sz="2999" spc="-59" dirty="0" err="1" smtClean="0">
                  <a:solidFill>
                    <a:srgbClr val="FFFFFF"/>
                  </a:solidFill>
                  <a:latin typeface="HK Grotesk Light"/>
                </a:rPr>
                <a:t>Fraud_det@ps</a:t>
              </a:r>
              <a:endParaRPr lang="en-US" sz="2999" spc="-59" dirty="0">
                <a:solidFill>
                  <a:srgbClr val="FFFFFF"/>
                </a:solidFill>
                <a:latin typeface="HK Grotesk Light"/>
              </a:endParaRP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2468409" y="3504978"/>
            <a:ext cx="4790891" cy="1124158"/>
            <a:chOff x="0" y="0"/>
            <a:chExt cx="6387855" cy="1498878"/>
          </a:xfrm>
        </p:grpSpPr>
        <p:sp>
          <p:nvSpPr>
            <p:cNvPr id="8" name="TextBox 8"/>
            <p:cNvSpPr txBox="1"/>
            <p:nvPr/>
          </p:nvSpPr>
          <p:spPr>
            <a:xfrm>
              <a:off x="0" y="-38100"/>
              <a:ext cx="6387855" cy="6444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r>
                <a:rPr lang="en-US" sz="2999">
                  <a:solidFill>
                    <a:srgbClr val="57FFDC"/>
                  </a:solidFill>
                  <a:latin typeface="HK Grotesk Bold Bold"/>
                </a:rPr>
                <a:t>MOBILE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854424"/>
              <a:ext cx="6387855" cy="6444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r>
                <a:rPr lang="en-US" sz="2999" spc="-59" dirty="0">
                  <a:solidFill>
                    <a:srgbClr val="FFFFFF"/>
                  </a:solidFill>
                  <a:latin typeface="HK Grotesk Light"/>
                </a:rPr>
                <a:t>123-456-7890</a:t>
              </a:r>
            </a:p>
          </p:txBody>
        </p:sp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1627308">
            <a:off x="5445209" y="7487829"/>
            <a:ext cx="17016201" cy="6180151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12468409" y="5411432"/>
            <a:ext cx="4790891" cy="1617023"/>
            <a:chOff x="0" y="0"/>
            <a:chExt cx="6387855" cy="2156031"/>
          </a:xfrm>
        </p:grpSpPr>
        <p:sp>
          <p:nvSpPr>
            <p:cNvPr id="12" name="TextBox 12"/>
            <p:cNvSpPr txBox="1"/>
            <p:nvPr/>
          </p:nvSpPr>
          <p:spPr>
            <a:xfrm>
              <a:off x="0" y="-38100"/>
              <a:ext cx="6387855" cy="6444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r>
                <a:rPr lang="en-US" sz="2999">
                  <a:solidFill>
                    <a:srgbClr val="57FFDC"/>
                  </a:solidFill>
                  <a:latin typeface="HK Grotesk Bold Bold"/>
                </a:rPr>
                <a:t>MAILING ADDRESS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854424"/>
              <a:ext cx="6387855" cy="13016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r>
                <a:rPr lang="en-US" sz="2999" spc="-59" dirty="0" smtClean="0">
                  <a:solidFill>
                    <a:srgbClr val="FFFFFF"/>
                  </a:solidFill>
                  <a:latin typeface="HK Grotesk Light"/>
                </a:rPr>
                <a:t>Ramallah,</a:t>
              </a:r>
              <a:endParaRPr lang="en-US" sz="2999" spc="-59" dirty="0">
                <a:solidFill>
                  <a:srgbClr val="FFFFFF"/>
                </a:solidFill>
                <a:latin typeface="HK Grotesk Light"/>
              </a:endParaRPr>
            </a:p>
            <a:p>
              <a:pPr>
                <a:lnSpc>
                  <a:spcPts val="3900"/>
                </a:lnSpc>
              </a:pPr>
              <a:r>
                <a:rPr lang="en-US" sz="2999" spc="-59" dirty="0" smtClean="0">
                  <a:solidFill>
                    <a:srgbClr val="FFFFFF"/>
                  </a:solidFill>
                  <a:latin typeface="HK Grotesk Light"/>
                </a:rPr>
                <a:t>Palestine</a:t>
              </a:r>
              <a:endParaRPr lang="en-US" sz="2999" spc="-59" dirty="0">
                <a:solidFill>
                  <a:srgbClr val="FFFFFF"/>
                </a:solidFill>
                <a:latin typeface="HK Grotesk Light"/>
              </a:endParaRP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984960" y="7183858"/>
            <a:ext cx="616957" cy="2078970"/>
            <a:chOff x="0" y="0"/>
            <a:chExt cx="822610" cy="2771960"/>
          </a:xfrm>
        </p:grpSpPr>
        <p:sp>
          <p:nvSpPr>
            <p:cNvPr id="16" name="AutoShape 16"/>
            <p:cNvSpPr/>
            <p:nvPr/>
          </p:nvSpPr>
          <p:spPr>
            <a:xfrm>
              <a:off x="0" y="0"/>
              <a:ext cx="63500" cy="1767642"/>
            </a:xfrm>
            <a:prstGeom prst="rect">
              <a:avLst/>
            </a:prstGeom>
            <a:solidFill>
              <a:srgbClr val="57FFDC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2310295"/>
              <a:ext cx="822610" cy="4616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4"/>
                </a:lnSpc>
              </a:pPr>
              <a:r>
                <a:rPr lang="en-US" sz="2400" dirty="0" smtClean="0">
                  <a:solidFill>
                    <a:srgbClr val="FFFFFF"/>
                  </a:solidFill>
                  <a:latin typeface="HK Grotesk Bold"/>
                </a:rPr>
                <a:t>14</a:t>
              </a:r>
              <a:endParaRPr lang="en-US" sz="2400" dirty="0">
                <a:solidFill>
                  <a:srgbClr val="FFFFFF"/>
                </a:solidFill>
                <a:latin typeface="HK Grotesk Bold"/>
              </a:endParaRPr>
            </a:p>
          </p:txBody>
        </p:sp>
      </p:grp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9601200" y="1028700"/>
            <a:ext cx="1770940" cy="1770940"/>
            <a:chOff x="6705600" y="1371600"/>
            <a:chExt cx="10972800" cy="10972800"/>
          </a:xfrm>
        </p:grpSpPr>
        <p:sp>
          <p:nvSpPr>
            <p:cNvPr id="19" name="Freeform 19"/>
            <p:cNvSpPr/>
            <p:nvPr/>
          </p:nvSpPr>
          <p:spPr>
            <a:xfrm>
              <a:off x="6696808" y="1100629"/>
              <a:ext cx="10990383" cy="11514742"/>
            </a:xfrm>
            <a:custGeom>
              <a:avLst/>
              <a:gdLst/>
              <a:ahLst/>
              <a:cxnLst/>
              <a:rect l="l" t="t" r="r" b="b"/>
              <a:pathLst>
                <a:path w="10990383" h="11514742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5" y="11514742"/>
                    <a:pt x="6544390" y="11514742"/>
                    <a:pt x="8245500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500" y="985520"/>
                  </a:cubicBezTo>
                  <a:cubicBezTo>
                    <a:pt x="6544390" y="0"/>
                    <a:pt x="4445995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solidFill>
              <a:srgbClr val="57FFDC"/>
            </a:solidFill>
          </p:spPr>
        </p:sp>
      </p:grpSp>
      <p:grpSp>
        <p:nvGrpSpPr>
          <p:cNvPr id="20" name="Group 20"/>
          <p:cNvGrpSpPr>
            <a:grpSpLocks noChangeAspect="1"/>
          </p:cNvGrpSpPr>
          <p:nvPr/>
        </p:nvGrpSpPr>
        <p:grpSpPr>
          <a:xfrm>
            <a:off x="9601200" y="3189161"/>
            <a:ext cx="1770940" cy="1770940"/>
            <a:chOff x="6705600" y="1371600"/>
            <a:chExt cx="10972800" cy="10972800"/>
          </a:xfrm>
        </p:grpSpPr>
        <p:sp>
          <p:nvSpPr>
            <p:cNvPr id="21" name="Freeform 21"/>
            <p:cNvSpPr/>
            <p:nvPr/>
          </p:nvSpPr>
          <p:spPr>
            <a:xfrm>
              <a:off x="6696808" y="1100629"/>
              <a:ext cx="10990383" cy="11514742"/>
            </a:xfrm>
            <a:custGeom>
              <a:avLst/>
              <a:gdLst/>
              <a:ahLst/>
              <a:cxnLst/>
              <a:rect l="l" t="t" r="r" b="b"/>
              <a:pathLst>
                <a:path w="10990383" h="11514742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5" y="11514742"/>
                    <a:pt x="6544390" y="11514742"/>
                    <a:pt x="8245500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500" y="985520"/>
                  </a:cubicBezTo>
                  <a:cubicBezTo>
                    <a:pt x="6544390" y="0"/>
                    <a:pt x="4445995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solidFill>
              <a:srgbClr val="0097EE"/>
            </a:solidFill>
          </p:spPr>
        </p:sp>
      </p:grpSp>
      <p:grpSp>
        <p:nvGrpSpPr>
          <p:cNvPr id="22" name="Group 22"/>
          <p:cNvGrpSpPr>
            <a:grpSpLocks noChangeAspect="1"/>
          </p:cNvGrpSpPr>
          <p:nvPr/>
        </p:nvGrpSpPr>
        <p:grpSpPr>
          <a:xfrm>
            <a:off x="9601200" y="5334473"/>
            <a:ext cx="1770940" cy="1770940"/>
            <a:chOff x="6705600" y="1371600"/>
            <a:chExt cx="10972800" cy="10972800"/>
          </a:xfrm>
        </p:grpSpPr>
        <p:sp>
          <p:nvSpPr>
            <p:cNvPr id="23" name="Freeform 23"/>
            <p:cNvSpPr/>
            <p:nvPr/>
          </p:nvSpPr>
          <p:spPr>
            <a:xfrm>
              <a:off x="6696808" y="1100629"/>
              <a:ext cx="10990383" cy="11514742"/>
            </a:xfrm>
            <a:custGeom>
              <a:avLst/>
              <a:gdLst/>
              <a:ahLst/>
              <a:cxnLst/>
              <a:rect l="l" t="t" r="r" b="b"/>
              <a:pathLst>
                <a:path w="10990383" h="11514742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5" y="11514742"/>
                    <a:pt x="6544390" y="11514742"/>
                    <a:pt x="8245500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500" y="985520"/>
                  </a:cubicBezTo>
                  <a:cubicBezTo>
                    <a:pt x="6544390" y="0"/>
                    <a:pt x="4445995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solidFill>
              <a:srgbClr val="57FFDC"/>
            </a:solidFill>
          </p:spPr>
        </p:sp>
      </p:grpSp>
      <p:pic>
        <p:nvPicPr>
          <p:cNvPr id="24" name="Picture 2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741189" y="3329150"/>
            <a:ext cx="1490962" cy="1490962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9741189" y="1168689"/>
            <a:ext cx="1490962" cy="1490962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9741189" y="5474463"/>
            <a:ext cx="1490962" cy="1490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750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028700" y="1078706"/>
            <a:ext cx="8577916" cy="11606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880"/>
              </a:lnSpc>
            </a:pPr>
            <a:r>
              <a:rPr lang="en-US" sz="8000" spc="-240" dirty="0" smtClean="0">
                <a:solidFill>
                  <a:srgbClr val="FFFFFF"/>
                </a:solidFill>
                <a:latin typeface="HK Grotesk Bold"/>
              </a:rPr>
              <a:t>Project Scope</a:t>
            </a:r>
            <a:endParaRPr lang="en-US" sz="8000" spc="-240" dirty="0">
              <a:solidFill>
                <a:srgbClr val="FFFFFF"/>
              </a:solidFill>
              <a:latin typeface="HK Grotesk Bold"/>
            </a:endParaRP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231817">
            <a:off x="-2041502" y="5206915"/>
            <a:ext cx="21853999" cy="7390754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984960" y="7183858"/>
            <a:ext cx="616957" cy="2078970"/>
            <a:chOff x="0" y="0"/>
            <a:chExt cx="822610" cy="2771960"/>
          </a:xfrm>
        </p:grpSpPr>
        <p:sp>
          <p:nvSpPr>
            <p:cNvPr id="8" name="AutoShape 8"/>
            <p:cNvSpPr/>
            <p:nvPr/>
          </p:nvSpPr>
          <p:spPr>
            <a:xfrm>
              <a:off x="0" y="0"/>
              <a:ext cx="63500" cy="1767642"/>
            </a:xfrm>
            <a:prstGeom prst="rect">
              <a:avLst/>
            </a:prstGeom>
            <a:solidFill>
              <a:srgbClr val="57FFDC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2310295"/>
              <a:ext cx="822610" cy="4616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4"/>
                </a:lnSpc>
              </a:pPr>
              <a:r>
                <a:rPr lang="en-US" sz="2400" dirty="0" smtClean="0">
                  <a:solidFill>
                    <a:srgbClr val="FFFFFF"/>
                  </a:solidFill>
                  <a:latin typeface="HK Grotesk Bold"/>
                </a:rPr>
                <a:t>03</a:t>
              </a:r>
              <a:endParaRPr lang="en-US" sz="2400" dirty="0">
                <a:solidFill>
                  <a:srgbClr val="FFFFFF"/>
                </a:solidFill>
                <a:latin typeface="HK Grotesk Bold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1447801" y="3086100"/>
            <a:ext cx="14325599" cy="1938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just">
              <a:buFont typeface="+mj-lt"/>
              <a:buAutoNum type="arabicPeriod"/>
            </a:pPr>
            <a:r>
              <a:rPr lang="en-US" sz="2999" dirty="0">
                <a:solidFill>
                  <a:schemeClr val="bg1"/>
                </a:solidFill>
                <a:latin typeface="HK Grotesk Bold Bold"/>
              </a:rPr>
              <a:t>Explore </a:t>
            </a:r>
            <a:r>
              <a:rPr lang="en-US" sz="2999" dirty="0" smtClean="0">
                <a:solidFill>
                  <a:schemeClr val="bg1"/>
                </a:solidFill>
                <a:latin typeface="HK Grotesk Bold Bold"/>
              </a:rPr>
              <a:t>credit card data </a:t>
            </a:r>
            <a:r>
              <a:rPr lang="en-US" sz="2999" dirty="0">
                <a:solidFill>
                  <a:schemeClr val="bg1"/>
                </a:solidFill>
                <a:latin typeface="HK Grotesk Bold Bold"/>
              </a:rPr>
              <a:t>set </a:t>
            </a:r>
            <a:r>
              <a:rPr lang="en-US" sz="2999" dirty="0" smtClean="0">
                <a:solidFill>
                  <a:schemeClr val="bg1"/>
                </a:solidFill>
                <a:latin typeface="HK Grotesk Bold Bold"/>
              </a:rPr>
              <a:t>(</a:t>
            </a:r>
            <a:r>
              <a:rPr lang="en-US" sz="2999" dirty="0" err="1" smtClean="0">
                <a:solidFill>
                  <a:schemeClr val="bg1"/>
                </a:solidFill>
                <a:latin typeface="HK Grotesk Bold Bold"/>
              </a:rPr>
              <a:t>Kaggel</a:t>
            </a:r>
            <a:r>
              <a:rPr lang="en-US" sz="2999" dirty="0">
                <a:solidFill>
                  <a:schemeClr val="bg1"/>
                </a:solidFill>
                <a:latin typeface="HK Grotesk Bold Bold"/>
              </a:rPr>
              <a:t> </a:t>
            </a:r>
            <a:r>
              <a:rPr lang="en-US" sz="2999" dirty="0" smtClean="0">
                <a:solidFill>
                  <a:schemeClr val="bg1"/>
                </a:solidFill>
                <a:latin typeface="HK Grotesk Bold Bold"/>
              </a:rPr>
              <a:t>DS used for development purposes)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en-US" sz="2999" dirty="0" smtClean="0">
                <a:solidFill>
                  <a:schemeClr val="bg1"/>
                </a:solidFill>
                <a:latin typeface="HK Grotesk Bold Bold"/>
              </a:rPr>
              <a:t>Provide relevant docs SRS – Business Plan – Data Management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en-US" sz="2999" dirty="0" smtClean="0">
                <a:solidFill>
                  <a:schemeClr val="bg1"/>
                </a:solidFill>
                <a:latin typeface="HK Grotesk Bold Bold"/>
              </a:rPr>
              <a:t>Develop credit card fraud detection through applying ML.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en-US" sz="2999" dirty="0" smtClean="0">
                <a:solidFill>
                  <a:schemeClr val="bg1"/>
                </a:solidFill>
                <a:latin typeface="HK Grotesk Bold Bold"/>
              </a:rPr>
              <a:t>Deploy expected product on production environment.</a:t>
            </a:r>
            <a:endParaRPr lang="en-US" sz="2999" dirty="0" smtClean="0">
              <a:solidFill>
                <a:schemeClr val="bg1"/>
              </a:solidFill>
              <a:latin typeface="HK Grotesk Bold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3436445">
            <a:off x="3821047" y="208766"/>
            <a:ext cx="21356206" cy="6874465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994541" y="1147468"/>
            <a:ext cx="8378059" cy="5139032"/>
            <a:chOff x="-32562" y="66675"/>
            <a:chExt cx="7913783" cy="2701321"/>
          </a:xfrm>
        </p:grpSpPr>
        <p:sp>
          <p:nvSpPr>
            <p:cNvPr id="6" name="TextBox 6"/>
            <p:cNvSpPr txBox="1"/>
            <p:nvPr/>
          </p:nvSpPr>
          <p:spPr>
            <a:xfrm>
              <a:off x="0" y="66675"/>
              <a:ext cx="7881221" cy="15475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880"/>
                </a:lnSpc>
              </a:pPr>
              <a:r>
                <a:rPr lang="en-US" sz="8000" spc="-240" dirty="0" smtClean="0">
                  <a:solidFill>
                    <a:srgbClr val="FFFFFF"/>
                  </a:solidFill>
                  <a:latin typeface="HK Grotesk Bold"/>
                </a:rPr>
                <a:t>Problem</a:t>
              </a:r>
              <a:endParaRPr lang="en-US" sz="8000" spc="-240" dirty="0">
                <a:solidFill>
                  <a:srgbClr val="FFFFFF"/>
                </a:solidFill>
                <a:latin typeface="HK Grotesk Bold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-32562" y="1113853"/>
              <a:ext cx="7881221" cy="16541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900"/>
                </a:lnSpc>
              </a:pPr>
              <a:r>
                <a:rPr lang="en-US" sz="2999" spc="-59" dirty="0" smtClean="0">
                  <a:solidFill>
                    <a:schemeClr val="bg1"/>
                  </a:solidFill>
                  <a:latin typeface="HK Grotesk Light"/>
                </a:rPr>
                <a:t>Direct revenue loss in financial entities and their customers as banks, e-payment gateways, e-wallets ..etc. through violating security rules &amp; regulations.</a:t>
              </a:r>
              <a:endParaRPr lang="en-US" sz="3000" spc="-59" dirty="0">
                <a:solidFill>
                  <a:schemeClr val="bg1"/>
                </a:solidFill>
                <a:latin typeface="HK Grotesk Light"/>
              </a:endParaRPr>
            </a:p>
            <a:p>
              <a:pPr algn="just">
                <a:lnSpc>
                  <a:spcPts val="3900"/>
                </a:lnSpc>
              </a:pPr>
              <a:endParaRPr lang="en-US" sz="2999" spc="-59" dirty="0" smtClean="0">
                <a:solidFill>
                  <a:schemeClr val="bg1"/>
                </a:solidFill>
                <a:latin typeface="HK Grotesk Light"/>
              </a:endParaRP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6642343" y="7183858"/>
            <a:ext cx="616957" cy="2078970"/>
            <a:chOff x="0" y="0"/>
            <a:chExt cx="822610" cy="2771960"/>
          </a:xfrm>
        </p:grpSpPr>
        <p:sp>
          <p:nvSpPr>
            <p:cNvPr id="10" name="AutoShape 10"/>
            <p:cNvSpPr/>
            <p:nvPr/>
          </p:nvSpPr>
          <p:spPr>
            <a:xfrm>
              <a:off x="759110" y="0"/>
              <a:ext cx="63500" cy="1767642"/>
            </a:xfrm>
            <a:prstGeom prst="rect">
              <a:avLst/>
            </a:prstGeom>
            <a:solidFill>
              <a:srgbClr val="57FFDC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2310295"/>
              <a:ext cx="822610" cy="4616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664"/>
                </a:lnSpc>
              </a:pPr>
              <a:r>
                <a:rPr lang="en-US" sz="2400" dirty="0" smtClean="0">
                  <a:solidFill>
                    <a:srgbClr val="FFFFFF"/>
                  </a:solidFill>
                  <a:latin typeface="HK Grotesk Bold"/>
                </a:rPr>
                <a:t>04</a:t>
              </a:r>
              <a:endParaRPr lang="en-US" sz="2400" dirty="0">
                <a:solidFill>
                  <a:srgbClr val="FFFFFF"/>
                </a:solidFill>
                <a:latin typeface="HK Grotesk Bold"/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84" b="89951" l="4674" r="95217">
                        <a14:foregroundMark x1="32500" y1="62966" x2="32500" y2="62966"/>
                        <a14:foregroundMark x1="33152" y1="63879" x2="33152" y2="63879"/>
                        <a14:foregroundMark x1="57065" y1="69852" x2="57065" y2="69852"/>
                        <a14:foregroundMark x1="56196" y1="26493" x2="56196" y2="26493"/>
                        <a14:foregroundMark x1="55000" y1="18412" x2="55000" y2="18412"/>
                        <a14:foregroundMark x1="46413" y1="20520" x2="46413" y2="20520"/>
                        <a14:foregroundMark x1="71522" y1="53479" x2="71522" y2="53479"/>
                        <a14:foregroundMark x1="87717" y1="53760" x2="87717" y2="53760"/>
                        <a14:foregroundMark x1="85543" y1="53197" x2="85543" y2="53197"/>
                        <a14:foregroundMark x1="82717" y1="56430" x2="82717" y2="56430"/>
                        <a14:foregroundMark x1="88587" y1="55306" x2="88587" y2="55306"/>
                        <a14:foregroundMark x1="89783" y1="58257" x2="89783" y2="58257"/>
                        <a14:foregroundMark x1="90109" y1="56992" x2="90109" y2="56992"/>
                        <a14:foregroundMark x1="91522" y1="58117" x2="91522" y2="58117"/>
                        <a14:foregroundMark x1="91522" y1="59452" x2="91522" y2="59452"/>
                        <a14:foregroundMark x1="91739" y1="60857" x2="91739" y2="60857"/>
                        <a14:foregroundMark x1="29348" y1="70204" x2="29348" y2="70204"/>
                        <a14:foregroundMark x1="31739" y1="69571" x2="31739" y2="69571"/>
                        <a14:foregroundMark x1="23478" y1="71750" x2="23478" y2="71750"/>
                        <a14:foregroundMark x1="16630" y1="73577" x2="16630" y2="73577"/>
                        <a14:foregroundMark x1="18696" y1="73577" x2="18696" y2="73577"/>
                        <a14:foregroundMark x1="61413" y1="79691" x2="61413" y2="79691"/>
                        <a14:foregroundMark x1="61413" y1="81869" x2="61413" y2="81869"/>
                        <a14:foregroundMark x1="60000" y1="83837" x2="60000" y2="83837"/>
                        <a14:foregroundMark x1="57065" y1="83837" x2="57065" y2="83837"/>
                        <a14:foregroundMark x1="58587" y1="74209" x2="58587" y2="74209"/>
                        <a14:foregroundMark x1="58587" y1="70485" x2="58587" y2="70485"/>
                        <a14:foregroundMark x1="57826" y1="68517" x2="57826" y2="68517"/>
                        <a14:foregroundMark x1="58587" y1="76810" x2="58587" y2="76810"/>
                        <a14:foregroundMark x1="63043" y1="77723" x2="63043" y2="77723"/>
                        <a14:foregroundMark x1="64239" y1="79831" x2="64239" y2="79831"/>
                        <a14:foregroundMark x1="53804" y1="83204" x2="53804" y2="83204"/>
                        <a14:foregroundMark x1="90109" y1="61279" x2="90109" y2="61279"/>
                        <a14:backgroundMark x1="70109" y1="55025" x2="70109" y2="5502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592612" y="647700"/>
            <a:ext cx="7019608" cy="1028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517448">
            <a:off x="-651710" y="5568900"/>
            <a:ext cx="20799788" cy="6695357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028700" y="963863"/>
            <a:ext cx="5910916" cy="11439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880"/>
              </a:lnSpc>
            </a:pPr>
            <a:r>
              <a:rPr lang="en-US" sz="8000" spc="-240" dirty="0" smtClean="0">
                <a:solidFill>
                  <a:srgbClr val="FFFFFF"/>
                </a:solidFill>
                <a:latin typeface="HK Grotesk Bold"/>
              </a:rPr>
              <a:t>Solution</a:t>
            </a:r>
            <a:endParaRPr lang="en-US" sz="8000" spc="-240" dirty="0">
              <a:solidFill>
                <a:srgbClr val="FFFFFF"/>
              </a:solidFill>
              <a:latin typeface="HK Grotesk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381000" y="3168061"/>
            <a:ext cx="15613643" cy="20005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just">
              <a:lnSpc>
                <a:spcPts val="3900"/>
              </a:lnSpc>
              <a:buFont typeface="Wingdings" panose="05000000000000000000" pitchFamily="2" charset="2"/>
              <a:buChar char="§"/>
            </a:pPr>
            <a:r>
              <a:rPr lang="en-US" sz="2999" spc="-59" dirty="0" smtClean="0">
                <a:solidFill>
                  <a:srgbClr val="FFFFFF"/>
                </a:solidFill>
                <a:latin typeface="HK Grotesk Light"/>
              </a:rPr>
              <a:t>Develop early detection system to discover fraudsters on real time transactions.</a:t>
            </a:r>
          </a:p>
          <a:p>
            <a:pPr marL="457200" indent="-457200" algn="just">
              <a:lnSpc>
                <a:spcPts val="3900"/>
              </a:lnSpc>
              <a:buFont typeface="Wingdings" panose="05000000000000000000" pitchFamily="2" charset="2"/>
              <a:buChar char="§"/>
            </a:pPr>
            <a:r>
              <a:rPr lang="en-US" sz="2999" spc="-59" dirty="0" smtClean="0">
                <a:solidFill>
                  <a:srgbClr val="FFFFFF"/>
                </a:solidFill>
                <a:latin typeface="HK Grotesk Light"/>
              </a:rPr>
              <a:t>Notifications (SMS, Call, e-mail) to business owner on potential fraud transactions.</a:t>
            </a:r>
          </a:p>
          <a:p>
            <a:pPr marL="457200" indent="-457200" algn="just">
              <a:lnSpc>
                <a:spcPts val="3900"/>
              </a:lnSpc>
              <a:buFont typeface="Wingdings" panose="05000000000000000000" pitchFamily="2" charset="2"/>
              <a:buChar char="§"/>
            </a:pPr>
            <a:r>
              <a:rPr lang="en-US" sz="2999" spc="-59" dirty="0" smtClean="0">
                <a:solidFill>
                  <a:srgbClr val="FFFFFF"/>
                </a:solidFill>
                <a:latin typeface="HK Grotesk Light"/>
              </a:rPr>
              <a:t>Provide needed reports, dashboards that help top management to take right decision in their business scenarios.</a:t>
            </a:r>
            <a:endParaRPr lang="en-US" sz="2999" spc="-59" dirty="0" smtClean="0">
              <a:solidFill>
                <a:srgbClr val="FFFFFF"/>
              </a:solidFill>
              <a:latin typeface="HK Grotesk Light"/>
            </a:endParaRPr>
          </a:p>
        </p:txBody>
      </p:sp>
      <p:grpSp>
        <p:nvGrpSpPr>
          <p:cNvPr id="7" name="Group 7"/>
          <p:cNvGrpSpPr/>
          <p:nvPr/>
        </p:nvGrpSpPr>
        <p:grpSpPr>
          <a:xfrm>
            <a:off x="16642343" y="7183858"/>
            <a:ext cx="616957" cy="2078970"/>
            <a:chOff x="0" y="0"/>
            <a:chExt cx="822610" cy="2771960"/>
          </a:xfrm>
        </p:grpSpPr>
        <p:sp>
          <p:nvSpPr>
            <p:cNvPr id="8" name="AutoShape 8"/>
            <p:cNvSpPr/>
            <p:nvPr/>
          </p:nvSpPr>
          <p:spPr>
            <a:xfrm>
              <a:off x="759110" y="0"/>
              <a:ext cx="63500" cy="1767642"/>
            </a:xfrm>
            <a:prstGeom prst="rect">
              <a:avLst/>
            </a:prstGeom>
            <a:solidFill>
              <a:srgbClr val="57FFDC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2310295"/>
              <a:ext cx="822610" cy="4616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664"/>
                </a:lnSpc>
              </a:pPr>
              <a:r>
                <a:rPr lang="en-US" sz="2400" dirty="0" smtClean="0">
                  <a:solidFill>
                    <a:srgbClr val="FFFFFF"/>
                  </a:solidFill>
                  <a:latin typeface="HK Grotesk Bold"/>
                </a:rPr>
                <a:t>05</a:t>
              </a:r>
              <a:endParaRPr lang="en-US" sz="2400" dirty="0">
                <a:solidFill>
                  <a:srgbClr val="FFFFFF"/>
                </a:solidFill>
                <a:latin typeface="HK Grotesk Bold"/>
              </a:endParaRPr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2528847" y="4474816"/>
            <a:ext cx="4653925" cy="541808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50119" y1="13056" x2="50119" y2="1305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33955" y="5905500"/>
            <a:ext cx="7524480" cy="322276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517448">
            <a:off x="-606197" y="5663211"/>
            <a:ext cx="20799788" cy="6695357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028700" y="2413822"/>
            <a:ext cx="15613643" cy="4652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900"/>
              </a:lnSpc>
            </a:pPr>
            <a:r>
              <a:rPr lang="en-US" sz="2999" spc="-59" dirty="0" smtClean="0">
                <a:solidFill>
                  <a:srgbClr val="6EFAE5"/>
                </a:solidFill>
                <a:latin typeface="HK Grotesk Light"/>
              </a:rPr>
              <a:t>We have three suggested business models: 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6642343" y="7183858"/>
            <a:ext cx="616957" cy="2078970"/>
            <a:chOff x="0" y="0"/>
            <a:chExt cx="822610" cy="2771960"/>
          </a:xfrm>
        </p:grpSpPr>
        <p:sp>
          <p:nvSpPr>
            <p:cNvPr id="8" name="AutoShape 8"/>
            <p:cNvSpPr/>
            <p:nvPr/>
          </p:nvSpPr>
          <p:spPr>
            <a:xfrm>
              <a:off x="759110" y="0"/>
              <a:ext cx="63500" cy="1767642"/>
            </a:xfrm>
            <a:prstGeom prst="rect">
              <a:avLst/>
            </a:prstGeom>
            <a:solidFill>
              <a:srgbClr val="57FFDC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2310295"/>
              <a:ext cx="822610" cy="4616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664"/>
                </a:lnSpc>
              </a:pPr>
              <a:r>
                <a:rPr lang="en-US" sz="2400" dirty="0" smtClean="0">
                  <a:solidFill>
                    <a:srgbClr val="FFFFFF"/>
                  </a:solidFill>
                  <a:latin typeface="HK Grotesk Bold"/>
                </a:rPr>
                <a:t>06</a:t>
              </a:r>
              <a:endParaRPr lang="en-US" sz="2400" dirty="0">
                <a:solidFill>
                  <a:srgbClr val="FFFFFF"/>
                </a:solidFill>
                <a:latin typeface="HK Grotesk Bold"/>
              </a:endParaRPr>
            </a:p>
          </p:txBody>
        </p:sp>
      </p:grp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428988526"/>
              </p:ext>
            </p:extLst>
          </p:nvPr>
        </p:nvGraphicFramePr>
        <p:xfrm>
          <a:off x="4341366" y="1142124"/>
          <a:ext cx="12192000" cy="812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2" name="TextBox 5"/>
          <p:cNvSpPr txBox="1"/>
          <p:nvPr/>
        </p:nvSpPr>
        <p:spPr>
          <a:xfrm>
            <a:off x="1028700" y="963863"/>
            <a:ext cx="7658100" cy="11413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880"/>
              </a:lnSpc>
            </a:pPr>
            <a:r>
              <a:rPr lang="en-US" sz="8000" spc="-240" dirty="0" smtClean="0">
                <a:solidFill>
                  <a:srgbClr val="FFFFFF"/>
                </a:solidFill>
                <a:latin typeface="HK Grotesk Bold"/>
              </a:rPr>
              <a:t>Business Model</a:t>
            </a:r>
            <a:endParaRPr lang="en-US" sz="8000" spc="-240" dirty="0">
              <a:solidFill>
                <a:srgbClr val="FFFFFF"/>
              </a:solidFill>
              <a:latin typeface="HK Grotesk Bold"/>
            </a:endParaRPr>
          </a:p>
        </p:txBody>
      </p:sp>
    </p:spTree>
    <p:extLst>
      <p:ext uri="{BB962C8B-B14F-4D97-AF65-F5344CB8AC3E}">
        <p14:creationId xmlns:p14="http://schemas.microsoft.com/office/powerpoint/2010/main" val="1673493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1957431">
            <a:off x="4668655" y="4006123"/>
            <a:ext cx="17016201" cy="6180151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7220222" y="3160470"/>
            <a:ext cx="9010378" cy="22826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880"/>
              </a:lnSpc>
            </a:pPr>
            <a:r>
              <a:rPr lang="en-US" sz="8000" spc="-240" dirty="0">
                <a:solidFill>
                  <a:srgbClr val="FFFFFF"/>
                </a:solidFill>
                <a:latin typeface="HK Grotesk Bold"/>
              </a:rPr>
              <a:t>Data Management Plan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9042905" y="5566639"/>
            <a:ext cx="4133850" cy="3678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64"/>
              </a:lnSpc>
            </a:pPr>
            <a:r>
              <a:rPr lang="en-US" sz="3600" b="1" dirty="0" smtClean="0">
                <a:solidFill>
                  <a:srgbClr val="57FFDC"/>
                </a:solidFill>
                <a:latin typeface="HK Grotesk Bold"/>
              </a:rPr>
              <a:t>Components</a:t>
            </a:r>
            <a:endParaRPr lang="en-US" sz="3600" b="1" dirty="0">
              <a:solidFill>
                <a:srgbClr val="57FFDC"/>
              </a:solidFill>
              <a:latin typeface="HK Grotesk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3301192" y="684864"/>
            <a:ext cx="3857572" cy="500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00"/>
              </a:lnSpc>
            </a:pPr>
            <a:r>
              <a:rPr lang="en-US" sz="2800" spc="-59" dirty="0" smtClean="0">
                <a:solidFill>
                  <a:srgbClr val="FFFFFF"/>
                </a:solidFill>
                <a:latin typeface="HK Grotesk Light"/>
              </a:rPr>
              <a:t>Data </a:t>
            </a:r>
            <a:r>
              <a:rPr lang="en-US" sz="2800" spc="-59" dirty="0">
                <a:solidFill>
                  <a:srgbClr val="FFFFFF"/>
                </a:solidFill>
                <a:latin typeface="HK Grotesk Light"/>
              </a:rPr>
              <a:t>Collection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6642343" y="7183858"/>
            <a:ext cx="616957" cy="2078970"/>
            <a:chOff x="0" y="0"/>
            <a:chExt cx="822610" cy="2771960"/>
          </a:xfrm>
        </p:grpSpPr>
        <p:sp>
          <p:nvSpPr>
            <p:cNvPr id="7" name="AutoShape 7"/>
            <p:cNvSpPr/>
            <p:nvPr/>
          </p:nvSpPr>
          <p:spPr>
            <a:xfrm>
              <a:off x="759110" y="0"/>
              <a:ext cx="63500" cy="1767642"/>
            </a:xfrm>
            <a:prstGeom prst="rect">
              <a:avLst/>
            </a:prstGeom>
            <a:solidFill>
              <a:srgbClr val="57FFDC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2310295"/>
              <a:ext cx="822610" cy="4616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664"/>
                </a:lnSpc>
              </a:pPr>
              <a:r>
                <a:rPr lang="en-US" sz="2400" dirty="0" smtClean="0">
                  <a:solidFill>
                    <a:srgbClr val="FFFFFF"/>
                  </a:solidFill>
                  <a:latin typeface="HK Grotesk Bold"/>
                </a:rPr>
                <a:t>07</a:t>
              </a:r>
              <a:endParaRPr lang="en-US" sz="2400" dirty="0">
                <a:solidFill>
                  <a:srgbClr val="FFFFFF"/>
                </a:solidFill>
                <a:latin typeface="HK Grotesk Bold"/>
              </a:endParaRPr>
            </a:p>
          </p:txBody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1092056" y="481760"/>
            <a:ext cx="1371600" cy="1371600"/>
            <a:chOff x="6705600" y="1371600"/>
            <a:chExt cx="10972800" cy="10972800"/>
          </a:xfrm>
        </p:grpSpPr>
        <p:sp>
          <p:nvSpPr>
            <p:cNvPr id="10" name="Freeform 10"/>
            <p:cNvSpPr/>
            <p:nvPr/>
          </p:nvSpPr>
          <p:spPr>
            <a:xfrm>
              <a:off x="6696808" y="1100629"/>
              <a:ext cx="10990383" cy="11514742"/>
            </a:xfrm>
            <a:custGeom>
              <a:avLst/>
              <a:gdLst/>
              <a:ahLst/>
              <a:cxnLst/>
              <a:rect l="l" t="t" r="r" b="b"/>
              <a:pathLst>
                <a:path w="10990383" h="11514742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5" y="11514742"/>
                    <a:pt x="6544390" y="11514742"/>
                    <a:pt x="8245500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500" y="985520"/>
                  </a:cubicBezTo>
                  <a:cubicBezTo>
                    <a:pt x="6544390" y="0"/>
                    <a:pt x="4445995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solidFill>
              <a:srgbClr val="57FFDC"/>
            </a:solidFill>
          </p:spPr>
        </p:sp>
      </p:grpSp>
      <p:sp>
        <p:nvSpPr>
          <p:cNvPr id="11" name="TextBox 11"/>
          <p:cNvSpPr txBox="1"/>
          <p:nvPr/>
        </p:nvSpPr>
        <p:spPr>
          <a:xfrm>
            <a:off x="3270827" y="2372883"/>
            <a:ext cx="3857572" cy="14655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00"/>
              </a:lnSpc>
            </a:pPr>
            <a:r>
              <a:rPr lang="en-US" sz="2800" spc="-59" dirty="0">
                <a:solidFill>
                  <a:srgbClr val="FFFFFF"/>
                </a:solidFill>
                <a:latin typeface="HK Grotesk Light"/>
              </a:rPr>
              <a:t>Data Organization, Documentation and Metadata</a:t>
            </a:r>
          </a:p>
        </p:txBody>
      </p: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1066170" y="2419848"/>
            <a:ext cx="1371600" cy="1371600"/>
            <a:chOff x="6705600" y="1371600"/>
            <a:chExt cx="10972800" cy="10972800"/>
          </a:xfrm>
        </p:grpSpPr>
        <p:sp>
          <p:nvSpPr>
            <p:cNvPr id="13" name="Freeform 13"/>
            <p:cNvSpPr/>
            <p:nvPr/>
          </p:nvSpPr>
          <p:spPr>
            <a:xfrm>
              <a:off x="6696808" y="1100629"/>
              <a:ext cx="10990383" cy="11514742"/>
            </a:xfrm>
            <a:custGeom>
              <a:avLst/>
              <a:gdLst/>
              <a:ahLst/>
              <a:cxnLst/>
              <a:rect l="l" t="t" r="r" b="b"/>
              <a:pathLst>
                <a:path w="10990383" h="11514742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5" y="11514742"/>
                    <a:pt x="6544390" y="11514742"/>
                    <a:pt x="8245500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500" y="985520"/>
                  </a:cubicBezTo>
                  <a:cubicBezTo>
                    <a:pt x="6544390" y="0"/>
                    <a:pt x="4445995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solidFill>
              <a:srgbClr val="0097EE"/>
            </a:solidFill>
          </p:spPr>
        </p:sp>
      </p:grpSp>
      <p:sp>
        <p:nvSpPr>
          <p:cNvPr id="14" name="TextBox 14"/>
          <p:cNvSpPr txBox="1"/>
          <p:nvPr/>
        </p:nvSpPr>
        <p:spPr>
          <a:xfrm>
            <a:off x="3301192" y="4576893"/>
            <a:ext cx="3857572" cy="9653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00"/>
              </a:lnSpc>
            </a:pPr>
            <a:r>
              <a:rPr lang="en-US" sz="2800" spc="-59" dirty="0">
                <a:solidFill>
                  <a:srgbClr val="FFFFFF"/>
                </a:solidFill>
                <a:latin typeface="HK Grotesk Light"/>
              </a:rPr>
              <a:t>Data Access and Intellectual Property</a:t>
            </a:r>
          </a:p>
        </p:txBody>
      </p:sp>
      <p:grpSp>
        <p:nvGrpSpPr>
          <p:cNvPr id="15" name="Group 15"/>
          <p:cNvGrpSpPr>
            <a:grpSpLocks noChangeAspect="1"/>
          </p:cNvGrpSpPr>
          <p:nvPr/>
        </p:nvGrpSpPr>
        <p:grpSpPr>
          <a:xfrm>
            <a:off x="1066170" y="4341251"/>
            <a:ext cx="1371600" cy="1371600"/>
            <a:chOff x="6705600" y="1371600"/>
            <a:chExt cx="10972800" cy="10972800"/>
          </a:xfrm>
        </p:grpSpPr>
        <p:sp>
          <p:nvSpPr>
            <p:cNvPr id="16" name="Freeform 16"/>
            <p:cNvSpPr/>
            <p:nvPr/>
          </p:nvSpPr>
          <p:spPr>
            <a:xfrm>
              <a:off x="6696808" y="1100629"/>
              <a:ext cx="10990383" cy="11514742"/>
            </a:xfrm>
            <a:custGeom>
              <a:avLst/>
              <a:gdLst/>
              <a:ahLst/>
              <a:cxnLst/>
              <a:rect l="l" t="t" r="r" b="b"/>
              <a:pathLst>
                <a:path w="10990383" h="11514742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5" y="11514742"/>
                    <a:pt x="6544390" y="11514742"/>
                    <a:pt x="8245500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500" y="985520"/>
                  </a:cubicBezTo>
                  <a:cubicBezTo>
                    <a:pt x="6544390" y="0"/>
                    <a:pt x="4445995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solidFill>
              <a:srgbClr val="57FFDC"/>
            </a:solidFill>
          </p:spPr>
        </p:sp>
      </p:grpSp>
      <p:sp>
        <p:nvSpPr>
          <p:cNvPr id="17" name="TextBox 17"/>
          <p:cNvSpPr txBox="1"/>
          <p:nvPr/>
        </p:nvSpPr>
        <p:spPr>
          <a:xfrm>
            <a:off x="3301192" y="6863570"/>
            <a:ext cx="3857572" cy="4652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00"/>
              </a:lnSpc>
            </a:pPr>
            <a:r>
              <a:rPr lang="en-US" sz="2800" spc="-59" dirty="0">
                <a:solidFill>
                  <a:srgbClr val="FFFFFF"/>
                </a:solidFill>
                <a:latin typeface="HK Grotesk Light"/>
              </a:rPr>
              <a:t>Data Sharing and Reuse</a:t>
            </a:r>
          </a:p>
        </p:txBody>
      </p: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1059403" y="6410398"/>
            <a:ext cx="1371600" cy="1371600"/>
            <a:chOff x="6705600" y="1371600"/>
            <a:chExt cx="10972800" cy="10972800"/>
          </a:xfrm>
        </p:grpSpPr>
        <p:sp>
          <p:nvSpPr>
            <p:cNvPr id="19" name="Freeform 19"/>
            <p:cNvSpPr/>
            <p:nvPr/>
          </p:nvSpPr>
          <p:spPr>
            <a:xfrm>
              <a:off x="6696808" y="1100629"/>
              <a:ext cx="10990383" cy="11514742"/>
            </a:xfrm>
            <a:custGeom>
              <a:avLst/>
              <a:gdLst/>
              <a:ahLst/>
              <a:cxnLst/>
              <a:rect l="l" t="t" r="r" b="b"/>
              <a:pathLst>
                <a:path w="10990383" h="11514742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5" y="11514742"/>
                    <a:pt x="6544390" y="11514742"/>
                    <a:pt x="8245500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500" y="985520"/>
                  </a:cubicBezTo>
                  <a:cubicBezTo>
                    <a:pt x="6544390" y="0"/>
                    <a:pt x="4445995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solidFill>
              <a:srgbClr val="0097EE"/>
            </a:solidFill>
          </p:spPr>
        </p:sp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160091" y="573200"/>
            <a:ext cx="1188720" cy="118872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150843" y="6501838"/>
            <a:ext cx="1188720" cy="118872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177339" y="2517036"/>
            <a:ext cx="1188720" cy="118872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121855" y="4438439"/>
            <a:ext cx="1188720" cy="1188720"/>
          </a:xfrm>
          <a:prstGeom prst="rect">
            <a:avLst/>
          </a:prstGeom>
        </p:spPr>
      </p:pic>
      <p:grpSp>
        <p:nvGrpSpPr>
          <p:cNvPr id="24" name="Group 22"/>
          <p:cNvGrpSpPr>
            <a:grpSpLocks noChangeAspect="1"/>
          </p:cNvGrpSpPr>
          <p:nvPr/>
        </p:nvGrpSpPr>
        <p:grpSpPr>
          <a:xfrm>
            <a:off x="1065071" y="8297930"/>
            <a:ext cx="1309140" cy="1371600"/>
            <a:chOff x="-46973130" y="20648693"/>
            <a:chExt cx="10990384" cy="11514742"/>
          </a:xfrm>
        </p:grpSpPr>
        <p:sp>
          <p:nvSpPr>
            <p:cNvPr id="25" name="Freeform 23"/>
            <p:cNvSpPr/>
            <p:nvPr/>
          </p:nvSpPr>
          <p:spPr>
            <a:xfrm>
              <a:off x="-46973130" y="20648693"/>
              <a:ext cx="10990384" cy="11514742"/>
            </a:xfrm>
            <a:custGeom>
              <a:avLst/>
              <a:gdLst/>
              <a:ahLst/>
              <a:cxnLst/>
              <a:rect l="l" t="t" r="r" b="b"/>
              <a:pathLst>
                <a:path w="10990383" h="11514742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5" y="11514742"/>
                    <a:pt x="6544390" y="11514742"/>
                    <a:pt x="8245500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500" y="985520"/>
                  </a:cubicBezTo>
                  <a:cubicBezTo>
                    <a:pt x="6544390" y="0"/>
                    <a:pt x="4445995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solidFill>
              <a:srgbClr val="57FFDC"/>
            </a:solidFill>
          </p:spPr>
        </p:sp>
      </p:grpSp>
      <p:pic>
        <p:nvPicPr>
          <p:cNvPr id="26" name="Picture 26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121855" y="8411118"/>
            <a:ext cx="1188720" cy="1188720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3274916" y="8650111"/>
            <a:ext cx="4643194" cy="55156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3900"/>
              </a:lnSpc>
            </a:pPr>
            <a:r>
              <a:rPr lang="en-US" sz="2800" spc="-59" dirty="0">
                <a:solidFill>
                  <a:srgbClr val="FFFFFF"/>
                </a:solidFill>
                <a:latin typeface="HK Grotesk Light"/>
              </a:rPr>
              <a:t>Data Preservation and Archiving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1627308">
            <a:off x="-6906184" y="-1872346"/>
            <a:ext cx="17016201" cy="6180151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601916" y="397313"/>
            <a:ext cx="12876084" cy="11413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880"/>
              </a:lnSpc>
            </a:pPr>
            <a:r>
              <a:rPr lang="en-US" sz="8000" spc="-240" dirty="0" smtClean="0">
                <a:solidFill>
                  <a:srgbClr val="FFFFFF"/>
                </a:solidFill>
                <a:latin typeface="HK Grotesk Bold"/>
              </a:rPr>
              <a:t>Data </a:t>
            </a:r>
            <a:r>
              <a:rPr lang="en-US" sz="8000" spc="-240" dirty="0">
                <a:solidFill>
                  <a:srgbClr val="FFFFFF"/>
                </a:solidFill>
                <a:latin typeface="HK Grotesk Bold"/>
              </a:rPr>
              <a:t>Collection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1627308">
            <a:off x="5445209" y="7487829"/>
            <a:ext cx="17016201" cy="6180151"/>
          </a:xfrm>
          <a:prstGeom prst="rect">
            <a:avLst/>
          </a:prstGeom>
        </p:spPr>
      </p:pic>
      <p:grpSp>
        <p:nvGrpSpPr>
          <p:cNvPr id="15" name="Group 15"/>
          <p:cNvGrpSpPr/>
          <p:nvPr/>
        </p:nvGrpSpPr>
        <p:grpSpPr>
          <a:xfrm>
            <a:off x="583850" y="7505700"/>
            <a:ext cx="616957" cy="2078970"/>
            <a:chOff x="0" y="0"/>
            <a:chExt cx="822610" cy="2771960"/>
          </a:xfrm>
        </p:grpSpPr>
        <p:sp>
          <p:nvSpPr>
            <p:cNvPr id="16" name="AutoShape 16"/>
            <p:cNvSpPr/>
            <p:nvPr/>
          </p:nvSpPr>
          <p:spPr>
            <a:xfrm>
              <a:off x="0" y="0"/>
              <a:ext cx="63500" cy="1767642"/>
            </a:xfrm>
            <a:prstGeom prst="rect">
              <a:avLst/>
            </a:prstGeom>
            <a:solidFill>
              <a:srgbClr val="57FFDC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2310295"/>
              <a:ext cx="822610" cy="4616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4"/>
                </a:lnSpc>
              </a:pPr>
              <a:r>
                <a:rPr lang="en-US" sz="2400" dirty="0" smtClean="0">
                  <a:solidFill>
                    <a:srgbClr val="FFFFFF"/>
                  </a:solidFill>
                  <a:latin typeface="HK Grotesk Bold"/>
                </a:rPr>
                <a:t>08</a:t>
              </a:r>
              <a:endParaRPr lang="en-US" sz="2400" dirty="0">
                <a:solidFill>
                  <a:srgbClr val="FFFFFF"/>
                </a:solidFill>
                <a:latin typeface="HK Grotesk Bold"/>
              </a:endParaRPr>
            </a:p>
          </p:txBody>
        </p:sp>
      </p:grpSp>
      <p:sp>
        <p:nvSpPr>
          <p:cNvPr id="27" name="Rectangle 26"/>
          <p:cNvSpPr/>
          <p:nvPr/>
        </p:nvSpPr>
        <p:spPr>
          <a:xfrm>
            <a:off x="1219200" y="2360422"/>
            <a:ext cx="15773400" cy="61247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buFont typeface="Wingdings" panose="05000000000000000000" pitchFamily="2" charset="2"/>
              <a:buChar char="§"/>
            </a:pPr>
            <a:r>
              <a:rPr lang="en-US" sz="2800" spc="-59" dirty="0" err="1" smtClean="0">
                <a:solidFill>
                  <a:srgbClr val="FFFFFF"/>
                </a:solidFill>
                <a:latin typeface="HK Grotesk Light"/>
              </a:rPr>
              <a:t>Kaggel</a:t>
            </a:r>
            <a:r>
              <a:rPr lang="en-US" sz="2800" spc="-59" dirty="0" smtClean="0">
                <a:solidFill>
                  <a:srgbClr val="FFFFFF"/>
                </a:solidFill>
                <a:latin typeface="HK Grotesk Light"/>
              </a:rPr>
              <a:t> DS - </a:t>
            </a:r>
            <a:r>
              <a:rPr lang="en-US" sz="2800" b="1" spc="-59" dirty="0">
                <a:solidFill>
                  <a:srgbClr val="6EFAE5"/>
                </a:solidFill>
                <a:latin typeface="HK Grotesk Light"/>
              </a:rPr>
              <a:t>492</a:t>
            </a:r>
            <a:r>
              <a:rPr lang="en-US" sz="2800" spc="-59" dirty="0">
                <a:solidFill>
                  <a:srgbClr val="6EFAE5"/>
                </a:solidFill>
                <a:latin typeface="HK Grotesk Light"/>
              </a:rPr>
              <a:t> </a:t>
            </a:r>
            <a:r>
              <a:rPr lang="en-US" sz="2800" spc="-59" dirty="0">
                <a:solidFill>
                  <a:srgbClr val="FFFFFF"/>
                </a:solidFill>
                <a:latin typeface="HK Grotesk Light"/>
              </a:rPr>
              <a:t>frauds out </a:t>
            </a:r>
            <a:r>
              <a:rPr lang="en-US" sz="2800" b="1" spc="-59" dirty="0">
                <a:solidFill>
                  <a:srgbClr val="FFFFFF"/>
                </a:solidFill>
                <a:latin typeface="HK Grotesk Light"/>
              </a:rPr>
              <a:t>of </a:t>
            </a:r>
            <a:r>
              <a:rPr lang="en-US" sz="2800" b="1" spc="-59" dirty="0">
                <a:solidFill>
                  <a:srgbClr val="6EFAE5"/>
                </a:solidFill>
                <a:latin typeface="HK Grotesk Light"/>
              </a:rPr>
              <a:t>284,807</a:t>
            </a:r>
            <a:r>
              <a:rPr lang="en-US" sz="2800" b="1" spc="-59" dirty="0">
                <a:solidFill>
                  <a:srgbClr val="FFFFFF"/>
                </a:solidFill>
                <a:latin typeface="HK Grotesk Light"/>
              </a:rPr>
              <a:t> </a:t>
            </a:r>
            <a:r>
              <a:rPr lang="en-US" sz="2800" spc="-59" dirty="0">
                <a:solidFill>
                  <a:srgbClr val="FFFFFF"/>
                </a:solidFill>
                <a:latin typeface="HK Grotesk Light"/>
              </a:rPr>
              <a:t>transactions</a:t>
            </a:r>
            <a:r>
              <a:rPr lang="en-US" sz="2800" spc="-59" dirty="0" smtClean="0">
                <a:solidFill>
                  <a:srgbClr val="FFFFFF"/>
                </a:solidFill>
                <a:latin typeface="HK Grotesk Light"/>
              </a:rPr>
              <a:t>.</a:t>
            </a:r>
          </a:p>
          <a:p>
            <a:pPr algn="just"/>
            <a:endParaRPr lang="en-US" sz="2800" spc="-59" dirty="0" smtClean="0">
              <a:solidFill>
                <a:srgbClr val="FFFFFF"/>
              </a:solidFill>
              <a:latin typeface="HK Grotesk Light"/>
            </a:endParaRPr>
          </a:p>
          <a:p>
            <a:pPr marL="457200" indent="-457200" algn="just">
              <a:buFont typeface="Wingdings" panose="05000000000000000000" pitchFamily="2" charset="2"/>
              <a:buChar char="§"/>
            </a:pPr>
            <a:r>
              <a:rPr lang="en-US" sz="2800" spc="-59" dirty="0" smtClean="0">
                <a:solidFill>
                  <a:srgbClr val="FFFFFF"/>
                </a:solidFill>
                <a:latin typeface="HK Grotesk Light"/>
              </a:rPr>
              <a:t>Im</a:t>
            </a:r>
            <a:r>
              <a:rPr lang="en-US" sz="2800" b="1" spc="-59" dirty="0" smtClean="0">
                <a:solidFill>
                  <a:srgbClr val="FFFFFF"/>
                </a:solidFill>
                <a:latin typeface="HK Grotesk Light"/>
              </a:rPr>
              <a:t>balanced</a:t>
            </a:r>
            <a:r>
              <a:rPr lang="en-US" sz="2800" spc="-59" dirty="0" smtClean="0">
                <a:solidFill>
                  <a:srgbClr val="FFFFFF"/>
                </a:solidFill>
                <a:latin typeface="HK Grotesk Light"/>
              </a:rPr>
              <a:t> DS – Fraud cases is </a:t>
            </a:r>
            <a:r>
              <a:rPr lang="en-US" sz="2800" spc="-59" dirty="0" smtClean="0">
                <a:solidFill>
                  <a:srgbClr val="FFFFFF"/>
                </a:solidFill>
                <a:latin typeface="HK Grotesk Light"/>
              </a:rPr>
              <a:t> </a:t>
            </a:r>
            <a:r>
              <a:rPr lang="en-US" sz="2800" spc="-59" dirty="0">
                <a:solidFill>
                  <a:srgbClr val="FFFFFF"/>
                </a:solidFill>
                <a:latin typeface="HK Grotesk Light"/>
              </a:rPr>
              <a:t>0.172% of </a:t>
            </a:r>
            <a:r>
              <a:rPr lang="en-US" sz="2800" spc="-59" dirty="0" smtClean="0">
                <a:solidFill>
                  <a:srgbClr val="FFFFFF"/>
                </a:solidFill>
                <a:latin typeface="HK Grotesk Light"/>
              </a:rPr>
              <a:t>total </a:t>
            </a:r>
            <a:r>
              <a:rPr lang="en-US" sz="2800" spc="-59" dirty="0">
                <a:solidFill>
                  <a:srgbClr val="FFFFFF"/>
                </a:solidFill>
                <a:latin typeface="HK Grotesk Light"/>
              </a:rPr>
              <a:t>transactions</a:t>
            </a:r>
            <a:r>
              <a:rPr lang="en-US" sz="2800" spc="-59" dirty="0" smtClean="0">
                <a:solidFill>
                  <a:srgbClr val="FFFFFF"/>
                </a:solidFill>
                <a:latin typeface="HK Grotesk Light"/>
              </a:rPr>
              <a:t>.</a:t>
            </a:r>
          </a:p>
          <a:p>
            <a:pPr marL="457200" indent="-457200" algn="just">
              <a:buFont typeface="Wingdings" panose="05000000000000000000" pitchFamily="2" charset="2"/>
              <a:buChar char="§"/>
            </a:pPr>
            <a:endParaRPr lang="en-US" sz="2800" spc="-59" dirty="0" smtClean="0">
              <a:solidFill>
                <a:srgbClr val="FFFFFF"/>
              </a:solidFill>
              <a:latin typeface="HK Grotesk Light"/>
            </a:endParaRPr>
          </a:p>
          <a:p>
            <a:pPr marL="457200" indent="-457200" algn="just">
              <a:buFont typeface="Wingdings" panose="05000000000000000000" pitchFamily="2" charset="2"/>
              <a:buChar char="§"/>
            </a:pPr>
            <a:r>
              <a:rPr lang="en-US" sz="2800" spc="-59" dirty="0">
                <a:solidFill>
                  <a:srgbClr val="FFFFFF"/>
                </a:solidFill>
                <a:latin typeface="HK Grotesk Light"/>
              </a:rPr>
              <a:t>It contains </a:t>
            </a:r>
            <a:r>
              <a:rPr lang="en-US" sz="2800" b="1" spc="-59" dirty="0">
                <a:solidFill>
                  <a:srgbClr val="FFFFFF"/>
                </a:solidFill>
                <a:latin typeface="HK Grotesk Light"/>
              </a:rPr>
              <a:t>only </a:t>
            </a:r>
            <a:r>
              <a:rPr lang="en-US" sz="2800" b="1" spc="-59" dirty="0">
                <a:solidFill>
                  <a:srgbClr val="6EFAE5"/>
                </a:solidFill>
                <a:latin typeface="HK Grotesk Light"/>
              </a:rPr>
              <a:t>numerical input </a:t>
            </a:r>
            <a:r>
              <a:rPr lang="en-US" sz="2800" spc="-59" dirty="0">
                <a:solidFill>
                  <a:srgbClr val="FFFFFF"/>
                </a:solidFill>
                <a:latin typeface="HK Grotesk Light"/>
              </a:rPr>
              <a:t>variables which are the result of a </a:t>
            </a:r>
            <a:r>
              <a:rPr lang="en-US" sz="2800" b="1" spc="-59" dirty="0" smtClean="0">
                <a:solidFill>
                  <a:srgbClr val="6EFAE5"/>
                </a:solidFill>
                <a:latin typeface="HK Grotesk Light"/>
              </a:rPr>
              <a:t>PCA </a:t>
            </a:r>
            <a:r>
              <a:rPr lang="en-US" sz="2800" b="1" spc="-59" dirty="0">
                <a:solidFill>
                  <a:srgbClr val="6EFAE5"/>
                </a:solidFill>
                <a:latin typeface="HK Grotesk Light"/>
              </a:rPr>
              <a:t>transformation</a:t>
            </a:r>
            <a:r>
              <a:rPr lang="en-US" sz="2800" spc="-59" dirty="0">
                <a:solidFill>
                  <a:srgbClr val="FFFFFF"/>
                </a:solidFill>
                <a:latin typeface="HK Grotesk Light"/>
              </a:rPr>
              <a:t>. </a:t>
            </a:r>
            <a:r>
              <a:rPr lang="en-US" sz="2800" spc="-59" dirty="0" smtClean="0">
                <a:solidFill>
                  <a:srgbClr val="FFFFFF"/>
                </a:solidFill>
                <a:latin typeface="HK Grotesk Light"/>
              </a:rPr>
              <a:t>.</a:t>
            </a:r>
            <a:endParaRPr lang="en-US" sz="2800" spc="-59" dirty="0">
              <a:solidFill>
                <a:srgbClr val="FFFFFF"/>
              </a:solidFill>
              <a:latin typeface="HK Grotesk Light"/>
            </a:endParaRPr>
          </a:p>
          <a:p>
            <a:pPr algn="just"/>
            <a:endParaRPr lang="en-US" sz="2800" spc="-59" dirty="0">
              <a:solidFill>
                <a:srgbClr val="FFFFFF"/>
              </a:solidFill>
              <a:latin typeface="HK Grotesk Light"/>
            </a:endParaRPr>
          </a:p>
          <a:p>
            <a:pPr marL="457200" indent="-457200" algn="just">
              <a:buFont typeface="Wingdings" panose="05000000000000000000" pitchFamily="2" charset="2"/>
              <a:buChar char="§"/>
            </a:pPr>
            <a:r>
              <a:rPr lang="en-US" sz="2800" spc="-59" dirty="0">
                <a:solidFill>
                  <a:srgbClr val="FFFFFF"/>
                </a:solidFill>
                <a:latin typeface="HK Grotesk Light"/>
              </a:rPr>
              <a:t>After the establishment of the start-up, we will use the </a:t>
            </a:r>
            <a:r>
              <a:rPr lang="en-US" sz="2800" b="1" spc="-59" dirty="0">
                <a:solidFill>
                  <a:srgbClr val="6EFAE5"/>
                </a:solidFill>
                <a:latin typeface="HK Grotesk Light"/>
              </a:rPr>
              <a:t>record review method for systematic data collection </a:t>
            </a:r>
            <a:r>
              <a:rPr lang="en-US" sz="2800" spc="-59" dirty="0">
                <a:solidFill>
                  <a:srgbClr val="FFFFFF"/>
                </a:solidFill>
                <a:latin typeface="HK Grotesk Light"/>
              </a:rPr>
              <a:t>from existing records, as our </a:t>
            </a:r>
            <a:r>
              <a:rPr lang="en-US" sz="2800" b="1" spc="-59" dirty="0">
                <a:solidFill>
                  <a:srgbClr val="6EFAE5"/>
                </a:solidFill>
                <a:latin typeface="HK Grotesk Light"/>
              </a:rPr>
              <a:t>clients are </a:t>
            </a:r>
            <a:r>
              <a:rPr lang="en-US" sz="2800" b="1" spc="-59" dirty="0" smtClean="0">
                <a:solidFill>
                  <a:srgbClr val="6EFAE5"/>
                </a:solidFill>
                <a:latin typeface="HK Grotesk Light"/>
              </a:rPr>
              <a:t>banks, </a:t>
            </a:r>
            <a:r>
              <a:rPr lang="en-US" sz="2800" b="1" spc="-59" dirty="0">
                <a:solidFill>
                  <a:srgbClr val="6EFAE5"/>
                </a:solidFill>
                <a:latin typeface="HK Grotesk Light"/>
              </a:rPr>
              <a:t>e-pay agencies, and credit card </a:t>
            </a:r>
            <a:r>
              <a:rPr lang="en-US" sz="2800" b="1" spc="-59" dirty="0" smtClean="0">
                <a:solidFill>
                  <a:srgbClr val="6EFAE5"/>
                </a:solidFill>
                <a:latin typeface="HK Grotesk Light"/>
              </a:rPr>
              <a:t>vendors</a:t>
            </a:r>
            <a:r>
              <a:rPr lang="en-US" sz="2800" spc="-59" dirty="0" smtClean="0">
                <a:solidFill>
                  <a:srgbClr val="FFFFFF"/>
                </a:solidFill>
                <a:latin typeface="HK Grotesk Light"/>
              </a:rPr>
              <a:t>.</a:t>
            </a:r>
          </a:p>
          <a:p>
            <a:pPr algn="just"/>
            <a:r>
              <a:rPr lang="en-US" sz="2800" spc="-59" dirty="0" smtClean="0">
                <a:solidFill>
                  <a:srgbClr val="FFFFFF"/>
                </a:solidFill>
                <a:latin typeface="HK Grotesk Light"/>
              </a:rPr>
              <a:t> </a:t>
            </a:r>
            <a:endParaRPr lang="en-US" sz="2800" spc="-59" dirty="0">
              <a:solidFill>
                <a:srgbClr val="FFFFFF"/>
              </a:solidFill>
              <a:latin typeface="HK Grotesk Light"/>
            </a:endParaRPr>
          </a:p>
          <a:p>
            <a:pPr marL="457200" indent="-457200" algn="just">
              <a:buFont typeface="Wingdings" panose="05000000000000000000" pitchFamily="2" charset="2"/>
              <a:buChar char="§"/>
            </a:pPr>
            <a:r>
              <a:rPr lang="en-US" sz="2800" spc="-59" dirty="0">
                <a:solidFill>
                  <a:srgbClr val="FFFFFF"/>
                </a:solidFill>
                <a:latin typeface="HK Grotesk Light"/>
              </a:rPr>
              <a:t>The type of data will be Quantitative tabular data </a:t>
            </a:r>
            <a:r>
              <a:rPr lang="en-US" sz="2800" spc="-59" dirty="0" smtClean="0">
                <a:solidFill>
                  <a:srgbClr val="FFFFFF"/>
                </a:solidFill>
                <a:latin typeface="HK Grotesk Light"/>
              </a:rPr>
              <a:t>(</a:t>
            </a:r>
            <a:r>
              <a:rPr lang="en-US" sz="2800" spc="-59" dirty="0">
                <a:solidFill>
                  <a:srgbClr val="FFFFFF"/>
                </a:solidFill>
                <a:latin typeface="HK Grotesk Light"/>
              </a:rPr>
              <a:t>CSV) file </a:t>
            </a:r>
            <a:r>
              <a:rPr lang="en-US" sz="2800" spc="-59" dirty="0" smtClean="0">
                <a:solidFill>
                  <a:srgbClr val="FFFFFF"/>
                </a:solidFill>
                <a:latin typeface="HK Grotesk Light"/>
              </a:rPr>
              <a:t>.</a:t>
            </a:r>
          </a:p>
          <a:p>
            <a:pPr marL="457200" indent="-457200" algn="just">
              <a:buFont typeface="Wingdings" panose="05000000000000000000" pitchFamily="2" charset="2"/>
              <a:buChar char="§"/>
            </a:pPr>
            <a:endParaRPr lang="en-US" sz="2800" spc="-59" dirty="0">
              <a:solidFill>
                <a:srgbClr val="FFFFFF"/>
              </a:solidFill>
              <a:latin typeface="HK Grotesk Light"/>
            </a:endParaRPr>
          </a:p>
          <a:p>
            <a:pPr marL="457200" indent="-457200" algn="just">
              <a:buFont typeface="Wingdings" panose="05000000000000000000" pitchFamily="2" charset="2"/>
              <a:buChar char="§"/>
            </a:pPr>
            <a:r>
              <a:rPr lang="en-US" sz="2800" spc="-59" dirty="0">
                <a:solidFill>
                  <a:srgbClr val="FFFFFF"/>
                </a:solidFill>
                <a:latin typeface="HK Grotesk Light"/>
              </a:rPr>
              <a:t>For the first 2 years, the data size will be between (3-10) TB with a rate of growth 20% annually. The data analytical tool will be used to interpret and manipulate data is Python v.3.</a:t>
            </a:r>
          </a:p>
          <a:p>
            <a:pPr algn="just"/>
            <a:endParaRPr lang="en-US" sz="2800" spc="-59" dirty="0">
              <a:solidFill>
                <a:srgbClr val="FFFFFF"/>
              </a:solidFill>
              <a:latin typeface="HK Grotesk Ligh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-1627308">
            <a:off x="-6906184" y="-1872346"/>
            <a:ext cx="17016201" cy="6180151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9558" y="-647700"/>
            <a:ext cx="16152684" cy="33370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880"/>
              </a:lnSpc>
            </a:pPr>
            <a:r>
              <a:rPr lang="en-US" sz="6600" spc="-240" dirty="0" smtClean="0">
                <a:solidFill>
                  <a:srgbClr val="FFFFFF"/>
                </a:solidFill>
                <a:latin typeface="HK Grotesk Bold"/>
              </a:rPr>
              <a:t> </a:t>
            </a:r>
            <a:br>
              <a:rPr lang="en-US" sz="6600" spc="-240" dirty="0" smtClean="0">
                <a:solidFill>
                  <a:srgbClr val="FFFFFF"/>
                </a:solidFill>
                <a:latin typeface="HK Grotesk Bold"/>
              </a:rPr>
            </a:br>
            <a:r>
              <a:rPr lang="en-US" sz="6600" spc="-240" dirty="0" smtClean="0">
                <a:solidFill>
                  <a:srgbClr val="FFFFFF"/>
                </a:solidFill>
                <a:latin typeface="HK Grotesk Bold"/>
              </a:rPr>
              <a:t>Data Organization, Documentation and Metadata</a:t>
            </a:r>
            <a:br>
              <a:rPr lang="en-US" sz="6600" spc="-240" dirty="0" smtClean="0">
                <a:solidFill>
                  <a:srgbClr val="FFFFFF"/>
                </a:solidFill>
                <a:latin typeface="HK Grotesk Bold"/>
              </a:rPr>
            </a:br>
            <a:endParaRPr lang="en-US" sz="6600" spc="-240" dirty="0">
              <a:solidFill>
                <a:srgbClr val="FFFFFF"/>
              </a:solidFill>
              <a:latin typeface="HK Grotesk Bold"/>
            </a:endParaRP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-1627308">
            <a:off x="5445209" y="7487829"/>
            <a:ext cx="17016201" cy="6180151"/>
          </a:xfrm>
          <a:prstGeom prst="rect">
            <a:avLst/>
          </a:prstGeom>
        </p:spPr>
      </p:pic>
      <p:grpSp>
        <p:nvGrpSpPr>
          <p:cNvPr id="15" name="Group 15"/>
          <p:cNvGrpSpPr/>
          <p:nvPr/>
        </p:nvGrpSpPr>
        <p:grpSpPr>
          <a:xfrm>
            <a:off x="583850" y="7505700"/>
            <a:ext cx="616957" cy="2078970"/>
            <a:chOff x="0" y="0"/>
            <a:chExt cx="822610" cy="2771960"/>
          </a:xfrm>
        </p:grpSpPr>
        <p:sp>
          <p:nvSpPr>
            <p:cNvPr id="16" name="AutoShape 16"/>
            <p:cNvSpPr/>
            <p:nvPr/>
          </p:nvSpPr>
          <p:spPr>
            <a:xfrm>
              <a:off x="0" y="0"/>
              <a:ext cx="63500" cy="1767642"/>
            </a:xfrm>
            <a:prstGeom prst="rect">
              <a:avLst/>
            </a:prstGeom>
            <a:solidFill>
              <a:srgbClr val="57FFDC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2310295"/>
              <a:ext cx="822610" cy="4616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4"/>
                </a:lnSpc>
              </a:pPr>
              <a:r>
                <a:rPr lang="en-US" sz="2400" dirty="0" smtClean="0">
                  <a:solidFill>
                    <a:srgbClr val="FFFFFF"/>
                  </a:solidFill>
                  <a:latin typeface="HK Grotesk Bold"/>
                </a:rPr>
                <a:t>09</a:t>
              </a:r>
              <a:endParaRPr lang="en-US" sz="2400" dirty="0">
                <a:solidFill>
                  <a:srgbClr val="FFFFFF"/>
                </a:solidFill>
                <a:latin typeface="HK Grotesk Bold"/>
              </a:endParaRPr>
            </a:p>
          </p:txBody>
        </p:sp>
      </p:grpSp>
      <p:sp>
        <p:nvSpPr>
          <p:cNvPr id="4" name="Rectangle 3"/>
          <p:cNvSpPr/>
          <p:nvPr/>
        </p:nvSpPr>
        <p:spPr>
          <a:xfrm>
            <a:off x="6011176" y="2007088"/>
            <a:ext cx="9144000" cy="80021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800" spc="-59" dirty="0">
                <a:solidFill>
                  <a:srgbClr val="FFFFFF"/>
                </a:solidFill>
                <a:latin typeface="HK Grotesk Light"/>
              </a:rPr>
              <a:t>Metadata for the current Dataset that we used</a:t>
            </a:r>
          </a:p>
          <a:p>
            <a:endParaRPr lang="en-US" dirty="0"/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0861020"/>
              </p:ext>
            </p:extLst>
          </p:nvPr>
        </p:nvGraphicFramePr>
        <p:xfrm>
          <a:off x="1166648" y="2772707"/>
          <a:ext cx="14445972" cy="6338602"/>
        </p:xfrm>
        <a:graphic>
          <a:graphicData uri="http://schemas.openxmlformats.org/drawingml/2006/table">
            <a:tbl>
              <a:tblPr firstRow="1" firstCol="1" bandRow="1">
                <a:tableStyleId>{7DF18680-E054-41AD-8BC1-D1AEF772440D}</a:tableStyleId>
              </a:tblPr>
              <a:tblGrid>
                <a:gridCol w="45908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496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05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227734">
                <a:tc>
                  <a:txBody>
                    <a:bodyPr/>
                    <a:lstStyle/>
                    <a:p>
                      <a:pPr marL="0" marR="0" algn="l" defTabSz="914400" rtl="0" eaLnBrk="1" fontAlgn="base" latinLnBrk="0" hangingPunct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kern="1200" spc="-59" dirty="0" smtClean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  <a:p>
                      <a:pPr marL="0" marR="0" algn="l" defTabSz="914400" rtl="0" eaLnBrk="1" fontAlgn="base" latinLnBrk="0" hangingPunct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kern="1200" spc="-59" dirty="0" smtClean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  <a:p>
                      <a:pPr marL="0" marR="0" algn="l" defTabSz="914400" rtl="0" eaLnBrk="1" fontAlgn="base" latinLnBrk="0" hangingPunct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kern="1200" spc="-59" dirty="0" smtClean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  <a:p>
                      <a:pPr marL="0" marR="0" algn="l" defTabSz="914400" rtl="0" eaLnBrk="1" fontAlgn="base" latinLnBrk="0" hangingPunct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200" spc="-59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Usage </a:t>
                      </a:r>
                      <a:r>
                        <a:rPr lang="en-US" sz="2400" kern="1200" spc="-59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Information</a:t>
                      </a:r>
                      <a:endParaRPr lang="en-US" sz="2400" kern="1200" spc="-59" dirty="0">
                        <a:solidFill>
                          <a:schemeClr val="tx1"/>
                        </a:solidFill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 defTabSz="914400" rtl="0" eaLnBrk="1" fontAlgn="base" latinLnBrk="0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kern="1200" spc="-59" dirty="0" smtClean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  <a:p>
                      <a:pPr marL="0" marR="0" algn="l" defTabSz="914400" rtl="0" eaLnBrk="1" fontAlgn="base" latinLnBrk="0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kern="1200" spc="-59" dirty="0" smtClean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  <a:p>
                      <a:pPr marL="0" marR="0" algn="l" defTabSz="914400" rtl="0" eaLnBrk="1" fontAlgn="base" latinLnBrk="0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kern="1200" spc="-59" dirty="0" smtClean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  <a:p>
                      <a:pPr marL="0" marR="0" algn="l" defTabSz="914400" rtl="0" eaLnBrk="1" fontAlgn="base" latinLnBrk="0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kern="1200" spc="-59" dirty="0" smtClean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  <a:p>
                      <a:pPr marL="0" marR="0" algn="l" defTabSz="914400" rtl="0" eaLnBrk="1" fontAlgn="base" latinLnBrk="0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200" spc="-59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License</a:t>
                      </a:r>
                      <a:endParaRPr lang="en-US" sz="2400" kern="1200" spc="-59" dirty="0">
                        <a:solidFill>
                          <a:schemeClr val="tx1"/>
                        </a:solidFill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 defTabSz="914400" rtl="0" eaLnBrk="1" fontAlgn="base" latinLnBrk="0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kern="1200" spc="-59" dirty="0" smtClean="0">
                        <a:latin typeface="Times New Roman" charset="0"/>
                        <a:ea typeface="Times New Roman" charset="0"/>
                        <a:cs typeface="Times New Roman" charset="0"/>
                        <a:hlinkClick r:id="rId4"/>
                      </a:endParaRPr>
                    </a:p>
                    <a:p>
                      <a:pPr marL="0" marR="0" algn="l" defTabSz="914400" rtl="0" eaLnBrk="1" fontAlgn="base" latinLnBrk="0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200" spc="-59" dirty="0" smtClean="0">
                          <a:latin typeface="Times New Roman" charset="0"/>
                          <a:ea typeface="Times New Roman" charset="0"/>
                          <a:cs typeface="Times New Roman" charset="0"/>
                          <a:hlinkClick r:id="rId4"/>
                        </a:rPr>
                        <a:t>Database</a:t>
                      </a:r>
                      <a:r>
                        <a:rPr lang="en-US" sz="2400" kern="1200" spc="-59" dirty="0">
                          <a:latin typeface="Times New Roman" charset="0"/>
                          <a:ea typeface="Times New Roman" charset="0"/>
                          <a:cs typeface="Times New Roman" charset="0"/>
                          <a:hlinkClick r:id="rId4"/>
                        </a:rPr>
                        <a:t>: Open Database, Contents: Database </a:t>
                      </a:r>
                      <a:r>
                        <a:rPr lang="en-US" sz="2400" kern="1200" spc="-59" dirty="0" smtClean="0">
                          <a:latin typeface="Times New Roman" charset="0"/>
                          <a:ea typeface="Times New Roman" charset="0"/>
                          <a:cs typeface="Times New Roman" charset="0"/>
                          <a:hlinkClick r:id="rId4"/>
                        </a:rPr>
                        <a:t>Contents</a:t>
                      </a:r>
                      <a:endParaRPr lang="en-US" sz="2400" kern="1200" spc="-59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  <a:p>
                      <a:pPr marL="0" marR="0" algn="l" defTabSz="914400" rtl="0" eaLnBrk="1" fontAlgn="base" latinLnBrk="0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kern="1200" spc="-59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  <a:p>
                      <a:pPr marL="0" marR="0" algn="l" defTabSz="914400" rtl="0" eaLnBrk="1" fontAlgn="base" latinLnBrk="0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kern="1200" spc="-59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  <a:p>
                      <a:pPr marL="0" marR="0" algn="l" defTabSz="914400" rtl="0" eaLnBrk="1" fontAlgn="base" latinLnBrk="0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kern="1200" spc="-59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  <a:p>
                      <a:pPr marL="0" marR="0" algn="l" defTabSz="914400" rtl="0" eaLnBrk="1" fontAlgn="base" latinLnBrk="0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200" spc="-59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Visibility</a:t>
                      </a:r>
                      <a:endParaRPr lang="en-US" sz="2400" kern="1200" spc="-59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  <a:p>
                      <a:pPr marL="0" marR="0" algn="l" defTabSz="914400" rtl="0" eaLnBrk="1" fontAlgn="base" latinLnBrk="0" hangingPunct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200" spc="-59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 </a:t>
                      </a:r>
                      <a:endParaRPr lang="en-US" sz="2400" kern="1200" spc="-59" dirty="0">
                        <a:solidFill>
                          <a:schemeClr val="tx1"/>
                        </a:solidFill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7317">
                <a:tc>
                  <a:txBody>
                    <a:bodyPr/>
                    <a:lstStyle/>
                    <a:p>
                      <a:pPr marL="0" marR="0" algn="l" defTabSz="914400" rtl="0" eaLnBrk="1" fontAlgn="base" latinLnBrk="0" hangingPunct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200" spc="-59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 </a:t>
                      </a:r>
                      <a:endParaRPr lang="en-US" sz="2400" kern="1200" spc="-59" dirty="0">
                        <a:solidFill>
                          <a:schemeClr val="tx1"/>
                        </a:solidFill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 defTabSz="914400" rtl="0" eaLnBrk="1" fontAlgn="base" latinLnBrk="0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200" spc="-59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Visibility</a:t>
                      </a:r>
                      <a:endParaRPr lang="en-US" sz="2400" kern="1200" spc="-59" dirty="0">
                        <a:solidFill>
                          <a:schemeClr val="tx1"/>
                        </a:solidFill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 defTabSz="914400" rtl="0" eaLnBrk="1" fontAlgn="base" latinLnBrk="0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200" spc="-59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Public</a:t>
                      </a:r>
                      <a:endParaRPr lang="en-US" sz="2400" kern="1200" spc="-59">
                        <a:solidFill>
                          <a:schemeClr val="tx1"/>
                        </a:solidFill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91095">
                <a:tc>
                  <a:txBody>
                    <a:bodyPr/>
                    <a:lstStyle/>
                    <a:p>
                      <a:pPr marL="0" marR="0" algn="l" defTabSz="914400" rtl="0" eaLnBrk="1" fontAlgn="base" latinLnBrk="0" hangingPunct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200" spc="-59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Maintainers</a:t>
                      </a:r>
                      <a:endParaRPr lang="en-US" sz="2400" kern="1200" spc="-59">
                        <a:solidFill>
                          <a:schemeClr val="tx1"/>
                        </a:solidFill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 defTabSz="914400" rtl="0" eaLnBrk="1" fontAlgn="base" latinLnBrk="0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200" spc="-59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Dataset owner</a:t>
                      </a:r>
                      <a:endParaRPr lang="en-US" sz="2400" kern="1200" spc="-59" dirty="0">
                        <a:solidFill>
                          <a:schemeClr val="tx1"/>
                        </a:solidFill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 defTabSz="914400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200" spc="-59" dirty="0">
                          <a:latin typeface="Times New Roman" charset="0"/>
                          <a:ea typeface="Times New Roman" charset="0"/>
                          <a:cs typeface="Times New Roman" charset="0"/>
                          <a:hlinkClick r:id="rId5"/>
                        </a:rPr>
                        <a:t>Machine Learning Group - ULB</a:t>
                      </a:r>
                      <a:endParaRPr lang="en-US" sz="2400" kern="1200" spc="-59" dirty="0">
                        <a:solidFill>
                          <a:schemeClr val="tx1"/>
                        </a:solidFill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7317">
                <a:tc>
                  <a:txBody>
                    <a:bodyPr/>
                    <a:lstStyle/>
                    <a:p>
                      <a:pPr marL="0" marR="0" algn="l" defTabSz="914400" rtl="0" eaLnBrk="1" fontAlgn="base" latinLnBrk="0" hangingPunct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200" spc="-59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Updates</a:t>
                      </a:r>
                      <a:endParaRPr lang="en-US" sz="2400" kern="1200" spc="-59">
                        <a:solidFill>
                          <a:schemeClr val="tx1"/>
                        </a:solidFill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 defTabSz="914400" rtl="0" eaLnBrk="1" fontAlgn="base" latinLnBrk="0" hangingPunct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200" spc="-59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 </a:t>
                      </a:r>
                      <a:endParaRPr lang="en-US" sz="2400" kern="1200" spc="-59" dirty="0">
                        <a:solidFill>
                          <a:schemeClr val="tx1"/>
                        </a:solidFill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 defTabSz="914400" rtl="0" eaLnBrk="1" fontAlgn="base" latinLnBrk="0" hangingPunct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200" spc="-59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 </a:t>
                      </a:r>
                      <a:endParaRPr lang="en-US" sz="2400" kern="1200" spc="-59" dirty="0">
                        <a:solidFill>
                          <a:schemeClr val="tx1"/>
                        </a:solidFill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83188">
                <a:tc>
                  <a:txBody>
                    <a:bodyPr/>
                    <a:lstStyle/>
                    <a:p>
                      <a:pPr marL="0" marR="0" algn="l" defTabSz="914400" rtl="0" eaLnBrk="1" fontAlgn="base" latinLnBrk="0" hangingPunct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200" spc="-59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 </a:t>
                      </a:r>
                      <a:endParaRPr lang="en-US" sz="2400" kern="1200" spc="-59">
                        <a:solidFill>
                          <a:schemeClr val="tx1"/>
                        </a:solidFill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 defTabSz="914400" rtl="0" eaLnBrk="1" fontAlgn="base" latinLnBrk="0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200" spc="-59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Expected update frequency</a:t>
                      </a:r>
                      <a:endParaRPr lang="en-US" sz="2400" kern="1200" spc="-59" dirty="0">
                        <a:solidFill>
                          <a:schemeClr val="tx1"/>
                        </a:solidFill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 defTabSz="914400" rtl="0" eaLnBrk="1" fontAlgn="base" latinLnBrk="0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200" spc="-59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Not specified</a:t>
                      </a:r>
                      <a:endParaRPr lang="en-US" sz="2400" kern="1200" spc="-59" dirty="0">
                        <a:solidFill>
                          <a:schemeClr val="tx1"/>
                        </a:solidFill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7317">
                <a:tc>
                  <a:txBody>
                    <a:bodyPr/>
                    <a:lstStyle/>
                    <a:p>
                      <a:pPr marL="0" marR="0" algn="l" defTabSz="914400" rtl="0" eaLnBrk="1" fontAlgn="base" latinLnBrk="0" hangingPunct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200" spc="-59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 </a:t>
                      </a:r>
                      <a:endParaRPr lang="en-US" sz="2400" kern="1200" spc="-59">
                        <a:solidFill>
                          <a:schemeClr val="tx1"/>
                        </a:solidFill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 defTabSz="914400" rtl="0" eaLnBrk="1" fontAlgn="base" latinLnBrk="0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200" spc="-59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Last updated</a:t>
                      </a:r>
                      <a:endParaRPr lang="en-US" sz="2400" kern="1200" spc="-59" dirty="0">
                        <a:solidFill>
                          <a:schemeClr val="tx1"/>
                        </a:solidFill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 defTabSz="914400" rtl="0" eaLnBrk="1" fontAlgn="base" latinLnBrk="0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200" spc="-59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2018-03-23</a:t>
                      </a:r>
                      <a:endParaRPr lang="en-US" sz="2400" kern="1200" spc="-59" dirty="0">
                        <a:solidFill>
                          <a:schemeClr val="tx1"/>
                        </a:solidFill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87317">
                <a:tc>
                  <a:txBody>
                    <a:bodyPr/>
                    <a:lstStyle/>
                    <a:p>
                      <a:pPr marL="0" marR="0" algn="l" defTabSz="914400" rtl="0" eaLnBrk="1" fontAlgn="base" latinLnBrk="0" hangingPunct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200" spc="-59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 </a:t>
                      </a:r>
                      <a:endParaRPr lang="en-US" sz="2400" kern="1200" spc="-59">
                        <a:solidFill>
                          <a:schemeClr val="tx1"/>
                        </a:solidFill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 defTabSz="914400" rtl="0" eaLnBrk="1" fontAlgn="base" latinLnBrk="0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200" spc="-59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Date created</a:t>
                      </a:r>
                      <a:endParaRPr lang="en-US" sz="2400" kern="1200" spc="-59" dirty="0">
                        <a:solidFill>
                          <a:schemeClr val="tx1"/>
                        </a:solidFill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 defTabSz="914400" rtl="0" eaLnBrk="1" fontAlgn="base" latinLnBrk="0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200" spc="-59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2016-11-03</a:t>
                      </a:r>
                      <a:endParaRPr lang="en-US" sz="2400" kern="1200" spc="-59" dirty="0">
                        <a:solidFill>
                          <a:schemeClr val="tx1"/>
                        </a:solidFill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87317">
                <a:tc>
                  <a:txBody>
                    <a:bodyPr/>
                    <a:lstStyle/>
                    <a:p>
                      <a:pPr marL="0" marR="0" algn="l" defTabSz="914400" rtl="0" eaLnBrk="1" fontAlgn="base" latinLnBrk="0" hangingPunct="1">
                        <a:lnSpc>
                          <a:spcPts val="1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200" spc="-59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 </a:t>
                      </a:r>
                      <a:endParaRPr lang="en-US" sz="2400" kern="1200" spc="-59" dirty="0">
                        <a:solidFill>
                          <a:schemeClr val="tx1"/>
                        </a:solidFill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 defTabSz="914400" rtl="0" eaLnBrk="1" fontAlgn="base" latinLnBrk="0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200" spc="-59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Current version</a:t>
                      </a:r>
                      <a:endParaRPr lang="en-US" sz="2400" kern="1200" spc="-59" dirty="0">
                        <a:solidFill>
                          <a:schemeClr val="tx1"/>
                        </a:solidFill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 defTabSz="914400" rtl="0" eaLnBrk="1" fontAlgn="base" latinLnBrk="0" hangingPunct="1">
                        <a:lnSpc>
                          <a:spcPts val="15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200" spc="-59" dirty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Version 3</a:t>
                      </a:r>
                      <a:endParaRPr lang="en-US" sz="2400" kern="1200" spc="-59" dirty="0">
                        <a:solidFill>
                          <a:schemeClr val="tx1"/>
                        </a:solidFill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72151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421</TotalTime>
  <Words>2580</Words>
  <Application>Microsoft Office PowerPoint</Application>
  <PresentationFormat>Custom</PresentationFormat>
  <Paragraphs>375</Paragraphs>
  <Slides>23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1" baseType="lpstr">
      <vt:lpstr>Arial</vt:lpstr>
      <vt:lpstr>Calibri</vt:lpstr>
      <vt:lpstr>HK Grotesk Bold</vt:lpstr>
      <vt:lpstr>HK Grotesk Bold Bold</vt:lpstr>
      <vt:lpstr>HK Grotesk Light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and White Modern Technology Portfolio Presentation</dc:title>
  <cp:lastModifiedBy>Mohammad Nassar</cp:lastModifiedBy>
  <cp:revision>51</cp:revision>
  <dcterms:created xsi:type="dcterms:W3CDTF">2006-08-16T00:00:00Z</dcterms:created>
  <dcterms:modified xsi:type="dcterms:W3CDTF">2020-06-20T00:44:39Z</dcterms:modified>
  <dc:identifier>DAD_oXJoYUw</dc:identifier>
</cp:coreProperties>
</file>